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8"/>
  </p:notesMasterIdLst>
  <p:sldIdLst>
    <p:sldId id="256" r:id="rId2"/>
    <p:sldId id="257" r:id="rId3"/>
    <p:sldId id="333" r:id="rId4"/>
    <p:sldId id="258" r:id="rId5"/>
    <p:sldId id="334" r:id="rId6"/>
    <p:sldId id="262" r:id="rId7"/>
    <p:sldId id="263" r:id="rId8"/>
    <p:sldId id="264" r:id="rId9"/>
    <p:sldId id="265" r:id="rId10"/>
    <p:sldId id="259" r:id="rId11"/>
    <p:sldId id="273" r:id="rId12"/>
    <p:sldId id="266" r:id="rId13"/>
    <p:sldId id="268" r:id="rId14"/>
    <p:sldId id="271" r:id="rId15"/>
    <p:sldId id="269" r:id="rId16"/>
    <p:sldId id="279" r:id="rId17"/>
    <p:sldId id="329" r:id="rId18"/>
    <p:sldId id="312" r:id="rId19"/>
    <p:sldId id="267" r:id="rId20"/>
    <p:sldId id="274" r:id="rId21"/>
    <p:sldId id="270" r:id="rId22"/>
    <p:sldId id="272" r:id="rId23"/>
    <p:sldId id="260" r:id="rId24"/>
    <p:sldId id="278" r:id="rId25"/>
    <p:sldId id="275" r:id="rId26"/>
    <p:sldId id="280" r:id="rId27"/>
    <p:sldId id="335" r:id="rId28"/>
    <p:sldId id="281" r:id="rId29"/>
    <p:sldId id="282" r:id="rId30"/>
    <p:sldId id="283" r:id="rId31"/>
    <p:sldId id="284" r:id="rId32"/>
    <p:sldId id="285" r:id="rId33"/>
    <p:sldId id="286" r:id="rId34"/>
    <p:sldId id="287" r:id="rId35"/>
    <p:sldId id="288" r:id="rId36"/>
    <p:sldId id="330" r:id="rId37"/>
    <p:sldId id="289" r:id="rId38"/>
    <p:sldId id="290" r:id="rId39"/>
    <p:sldId id="291" r:id="rId40"/>
    <p:sldId id="292" r:id="rId41"/>
    <p:sldId id="331" r:id="rId42"/>
    <p:sldId id="293" r:id="rId43"/>
    <p:sldId id="294" r:id="rId44"/>
    <p:sldId id="295" r:id="rId45"/>
    <p:sldId id="296" r:id="rId46"/>
    <p:sldId id="297" r:id="rId47"/>
    <p:sldId id="298" r:id="rId48"/>
    <p:sldId id="299" r:id="rId49"/>
    <p:sldId id="300" r:id="rId50"/>
    <p:sldId id="301" r:id="rId51"/>
    <p:sldId id="302" r:id="rId52"/>
    <p:sldId id="307" r:id="rId53"/>
    <p:sldId id="303" r:id="rId54"/>
    <p:sldId id="304" r:id="rId55"/>
    <p:sldId id="336" r:id="rId56"/>
    <p:sldId id="305" r:id="rId57"/>
    <p:sldId id="306" r:id="rId58"/>
    <p:sldId id="311" r:id="rId59"/>
    <p:sldId id="308" r:id="rId60"/>
    <p:sldId id="309" r:id="rId61"/>
    <p:sldId id="310" r:id="rId62"/>
    <p:sldId id="315" r:id="rId63"/>
    <p:sldId id="332" r:id="rId64"/>
    <p:sldId id="327" r:id="rId65"/>
    <p:sldId id="314" r:id="rId66"/>
    <p:sldId id="316" r:id="rId67"/>
    <p:sldId id="317" r:id="rId68"/>
    <p:sldId id="318" r:id="rId69"/>
    <p:sldId id="319" r:id="rId70"/>
    <p:sldId id="320" r:id="rId71"/>
    <p:sldId id="321" r:id="rId72"/>
    <p:sldId id="322" r:id="rId73"/>
    <p:sldId id="323" r:id="rId74"/>
    <p:sldId id="324" r:id="rId75"/>
    <p:sldId id="325" r:id="rId76"/>
    <p:sldId id="326"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éverine Curtaud" initials="SC" lastIdx="3" clrIdx="0">
    <p:extLst>
      <p:ext uri="{19B8F6BF-5375-455C-9EA6-DF929625EA0E}">
        <p15:presenceInfo xmlns:p15="http://schemas.microsoft.com/office/powerpoint/2012/main" userId="fb28b6d068a12dd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962"/>
    <p:restoredTop sz="80422"/>
  </p:normalViewPr>
  <p:slideViewPr>
    <p:cSldViewPr snapToGrid="0" snapToObjects="1">
      <p:cViewPr varScale="1">
        <p:scale>
          <a:sx n="67" d="100"/>
          <a:sy n="67" d="100"/>
        </p:scale>
        <p:origin x="200"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18T12:20:29.252" idx="1">
    <p:pos x="10" y="10"/>
    <p:text/>
    <p:extLst>
      <p:ext uri="{C676402C-5697-4E1C-873F-D02D1690AC5C}">
        <p15:threadingInfo xmlns:p15="http://schemas.microsoft.com/office/powerpoint/2012/main" timeZoneBias="-120"/>
      </p:ext>
    </p:extLst>
  </p:cm>
  <p:cm authorId="1" dt="2018-04-18T12:20:39.959" idx="2">
    <p:pos x="146" y="146"/>
    <p:text/>
    <p:extLst>
      <p:ext uri="{C676402C-5697-4E1C-873F-D02D1690AC5C}">
        <p15:threadingInfo xmlns:p15="http://schemas.microsoft.com/office/powerpoint/2012/main" timeZoneBias="-120"/>
      </p:ext>
    </p:extLst>
  </p:cm>
  <p:cm authorId="1" dt="2018-04-18T12:24:20.722" idx="3">
    <p:pos x="282" y="282"/>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075B3-CB53-C44A-A9A1-81C99BC2E556}" type="datetimeFigureOut">
              <a:rPr lang="fr-FR" smtClean="0"/>
              <a:t>19/04/2018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CBC4D-1432-6F49-A6DE-1D058F2BEE5B}" type="slidenum">
              <a:rPr lang="fr-FR" smtClean="0"/>
              <a:t>‹N°›</a:t>
            </a:fld>
            <a:endParaRPr lang="fr-FR"/>
          </a:p>
        </p:txBody>
      </p:sp>
    </p:spTree>
    <p:extLst>
      <p:ext uri="{BB962C8B-B14F-4D97-AF65-F5344CB8AC3E}">
        <p14:creationId xmlns:p14="http://schemas.microsoft.com/office/powerpoint/2010/main" val="113185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a:t>
            </a:fld>
            <a:endParaRPr lang="fr-FR"/>
          </a:p>
        </p:txBody>
      </p:sp>
    </p:spTree>
    <p:extLst>
      <p:ext uri="{BB962C8B-B14F-4D97-AF65-F5344CB8AC3E}">
        <p14:creationId xmlns:p14="http://schemas.microsoft.com/office/powerpoint/2010/main" val="1949425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Depuis 2005 on parle de situation de handicap, le handicap n’existe que dans un contexte . La personne porteuse de handicap peut ne pas être en situation de handicap dans certains contextes. </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8</a:t>
            </a:fld>
            <a:endParaRPr lang="fr-FR"/>
          </a:p>
        </p:txBody>
      </p:sp>
    </p:spTree>
    <p:extLst>
      <p:ext uri="{BB962C8B-B14F-4D97-AF65-F5344CB8AC3E}">
        <p14:creationId xmlns:p14="http://schemas.microsoft.com/office/powerpoint/2010/main" val="4096688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10</a:t>
            </a:fld>
            <a:endParaRPr lang="fr-FR"/>
          </a:p>
        </p:txBody>
      </p:sp>
    </p:spTree>
    <p:extLst>
      <p:ext uri="{BB962C8B-B14F-4D97-AF65-F5344CB8AC3E}">
        <p14:creationId xmlns:p14="http://schemas.microsoft.com/office/powerpoint/2010/main" val="2886587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=&gt; Surcharge cognitive </a:t>
            </a:r>
            <a:r>
              <a:rPr lang="fr-FR" dirty="0"/>
              <a:t>car pour la dyslexie le </a:t>
            </a:r>
            <a:r>
              <a:rPr lang="fr-FR" b="1" dirty="0"/>
              <a:t>mécanisme de décodage est affecté</a:t>
            </a:r>
            <a:r>
              <a:rPr lang="fr-FR" dirty="0"/>
              <a:t>. Comme il n’y a pas une automatisation de la lecture, la charge cognitive extrinsèque est forte ce qui laisse peu de ressources disponible pour la compréhension et la réalisation de la tâche</a:t>
            </a:r>
            <a:r>
              <a:rPr lang="fr-FR" b="1" dirty="0"/>
              <a:t> </a:t>
            </a:r>
            <a:r>
              <a:rPr lang="fr-FR" dirty="0"/>
              <a:t>et cela nuit à l’apprentissage alors que le trouble n’engendre pas de difficultés de compréhension.</a:t>
            </a:r>
          </a:p>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16</a:t>
            </a:fld>
            <a:endParaRPr lang="fr-FR"/>
          </a:p>
        </p:txBody>
      </p:sp>
    </p:spTree>
    <p:extLst>
      <p:ext uri="{BB962C8B-B14F-4D97-AF65-F5344CB8AC3E}">
        <p14:creationId xmlns:p14="http://schemas.microsoft.com/office/powerpoint/2010/main" val="119063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17</a:t>
            </a:fld>
            <a:endParaRPr lang="fr-FR"/>
          </a:p>
        </p:txBody>
      </p:sp>
    </p:spTree>
    <p:extLst>
      <p:ext uri="{BB962C8B-B14F-4D97-AF65-F5344CB8AC3E}">
        <p14:creationId xmlns:p14="http://schemas.microsoft.com/office/powerpoint/2010/main" val="2436448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58</a:t>
            </a:fld>
            <a:endParaRPr lang="fr-FR"/>
          </a:p>
        </p:txBody>
      </p:sp>
    </p:spTree>
    <p:extLst>
      <p:ext uri="{BB962C8B-B14F-4D97-AF65-F5344CB8AC3E}">
        <p14:creationId xmlns:p14="http://schemas.microsoft.com/office/powerpoint/2010/main" val="151187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62</a:t>
            </a:fld>
            <a:endParaRPr lang="fr-FR"/>
          </a:p>
        </p:txBody>
      </p:sp>
    </p:spTree>
    <p:extLst>
      <p:ext uri="{BB962C8B-B14F-4D97-AF65-F5344CB8AC3E}">
        <p14:creationId xmlns:p14="http://schemas.microsoft.com/office/powerpoint/2010/main" val="3495984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4/18/18</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4/18/18</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4/18/18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4/18/18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4/18/18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4/18/18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4/18/18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4/18/18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4/18/18</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padlet.com/seportable/4nrvjl46opxv"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edumooc.fr/"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www.youtube.com/watch?v=tfKYkqLfPlw" TargetMode="External"/><Relationship Id="rId4" Type="http://schemas.openxmlformats.org/officeDocument/2006/relationships/image" Target="../media/image2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939FE8-2485-524B-87E5-D45256ECD018}"/>
              </a:ext>
            </a:extLst>
          </p:cNvPr>
          <p:cNvSpPr>
            <a:spLocks noGrp="1"/>
          </p:cNvSpPr>
          <p:nvPr>
            <p:ph type="ctrTitle"/>
          </p:nvPr>
        </p:nvSpPr>
        <p:spPr>
          <a:xfrm>
            <a:off x="1938871" y="1616927"/>
            <a:ext cx="8313742" cy="2726953"/>
          </a:xfrm>
        </p:spPr>
        <p:txBody>
          <a:bodyPr/>
          <a:lstStyle/>
          <a:p>
            <a:pPr marL="0" indent="0"/>
            <a:br>
              <a:rPr lang="fr-FR" sz="4800" b="1" dirty="0"/>
            </a:br>
            <a:br>
              <a:rPr lang="fr-FR" sz="4800" b="1" dirty="0"/>
            </a:br>
            <a:br>
              <a:rPr lang="fr-FR" sz="4800" b="1" dirty="0"/>
            </a:br>
            <a:br>
              <a:rPr lang="fr-FR" sz="4800" b="1" dirty="0"/>
            </a:br>
            <a:br>
              <a:rPr lang="fr-FR" sz="4800" b="1" dirty="0"/>
            </a:br>
            <a:br>
              <a:rPr lang="fr-FR" sz="4800" b="1" dirty="0"/>
            </a:br>
            <a:br>
              <a:rPr lang="fr-FR" sz="4800" b="1" dirty="0"/>
            </a:br>
            <a:br>
              <a:rPr lang="fr-FR" sz="4800" b="1" dirty="0"/>
            </a:br>
            <a:br>
              <a:rPr lang="fr-FR" sz="4800" b="1" dirty="0"/>
            </a:br>
            <a:br>
              <a:rPr lang="fr-FR" sz="4800" b="1" dirty="0"/>
            </a:br>
            <a:r>
              <a:rPr lang="fr-FR" sz="4000" b="1" dirty="0"/>
              <a:t>L’inclusion des élèves </a:t>
            </a:r>
            <a:br>
              <a:rPr lang="fr-FR" sz="4000" b="1" dirty="0"/>
            </a:br>
            <a:r>
              <a:rPr lang="fr-FR" sz="4000" b="1" dirty="0"/>
              <a:t>à besoins éducatifs particuliers</a:t>
            </a:r>
            <a:br>
              <a:rPr lang="fr-FR" sz="9600" b="1" dirty="0"/>
            </a:br>
            <a:br>
              <a:rPr lang="fr-FR" sz="4800" b="1" dirty="0"/>
            </a:br>
            <a:endParaRPr lang="fr-FR" dirty="0"/>
          </a:p>
        </p:txBody>
      </p:sp>
      <p:sp>
        <p:nvSpPr>
          <p:cNvPr id="3" name="Sous-titre 2">
            <a:extLst>
              <a:ext uri="{FF2B5EF4-FFF2-40B4-BE49-F238E27FC236}">
                <a16:creationId xmlns:a16="http://schemas.microsoft.com/office/drawing/2014/main" id="{3F6148A0-07E5-CD49-9911-0799560AF704}"/>
              </a:ext>
            </a:extLst>
          </p:cNvPr>
          <p:cNvSpPr>
            <a:spLocks noGrp="1"/>
          </p:cNvSpPr>
          <p:nvPr>
            <p:ph type="subTitle" idx="1"/>
          </p:nvPr>
        </p:nvSpPr>
        <p:spPr>
          <a:xfrm>
            <a:off x="2679905" y="2738724"/>
            <a:ext cx="6831673" cy="3210311"/>
          </a:xfrm>
        </p:spPr>
        <p:txBody>
          <a:bodyPr>
            <a:normAutofit/>
          </a:bodyPr>
          <a:lstStyle/>
          <a:p>
            <a:pPr algn="l"/>
            <a:r>
              <a:rPr lang="fr-FR" sz="2400" b="1" dirty="0">
                <a:solidFill>
                  <a:schemeClr val="tx1"/>
                </a:solidFill>
              </a:rPr>
              <a:t>Objectifs : </a:t>
            </a:r>
          </a:p>
          <a:p>
            <a:pPr>
              <a:buFontTx/>
              <a:buChar char="-"/>
            </a:pPr>
            <a:endParaRPr lang="fr-FR" sz="2400" dirty="0"/>
          </a:p>
          <a:p>
            <a:pPr algn="l">
              <a:buFontTx/>
              <a:buChar char="-"/>
            </a:pPr>
            <a:r>
              <a:rPr lang="fr-FR" sz="2400" dirty="0"/>
              <a:t> Penser les notions d</a:t>
            </a:r>
            <a:r>
              <a:rPr lang="fr-FR" sz="2400" b="1" dirty="0"/>
              <a:t>’inclusion</a:t>
            </a:r>
            <a:r>
              <a:rPr lang="fr-FR" sz="2400" dirty="0"/>
              <a:t>, </a:t>
            </a:r>
            <a:r>
              <a:rPr lang="fr-FR" sz="2400" b="1" dirty="0"/>
              <a:t>d’adaptation</a:t>
            </a:r>
            <a:r>
              <a:rPr lang="fr-FR" sz="2400" dirty="0"/>
              <a:t> et de </a:t>
            </a:r>
            <a:r>
              <a:rPr lang="fr-FR" sz="2400" b="1" dirty="0"/>
              <a:t>différenciation</a:t>
            </a:r>
          </a:p>
          <a:p>
            <a:pPr algn="l">
              <a:buFontTx/>
              <a:buChar char="-"/>
            </a:pPr>
            <a:r>
              <a:rPr lang="fr-FR" sz="2400" dirty="0"/>
              <a:t> Réfléchir des </a:t>
            </a:r>
            <a:r>
              <a:rPr lang="fr-FR" sz="2400" b="1" dirty="0"/>
              <a:t>pratiques pédagogiques adaptées </a:t>
            </a:r>
            <a:r>
              <a:rPr lang="fr-FR" sz="2400" dirty="0"/>
              <a:t>aux besoins éducatifs particuliers</a:t>
            </a:r>
          </a:p>
          <a:p>
            <a:pPr algn="l">
              <a:buFontTx/>
              <a:buChar char="-"/>
            </a:pPr>
            <a:r>
              <a:rPr lang="fr-FR" sz="2400" dirty="0"/>
              <a:t> Acquérir des </a:t>
            </a:r>
            <a:r>
              <a:rPr lang="fr-FR" sz="2400" b="1" dirty="0"/>
              <a:t>outils de différenciation</a:t>
            </a:r>
            <a:endParaRPr lang="fr-FR" sz="2400" dirty="0"/>
          </a:p>
          <a:p>
            <a:endParaRPr lang="fr-FR" dirty="0"/>
          </a:p>
          <a:p>
            <a:endParaRPr lang="fr-FR" dirty="0"/>
          </a:p>
          <a:p>
            <a:endParaRPr lang="fr-FR" dirty="0"/>
          </a:p>
          <a:p>
            <a:endParaRPr lang="fr-FR" dirty="0"/>
          </a:p>
          <a:p>
            <a:endParaRPr lang="fr-FR" dirty="0"/>
          </a:p>
          <a:p>
            <a:endParaRPr lang="fr-FR" dirty="0"/>
          </a:p>
          <a:p>
            <a:pPr algn="l"/>
            <a:endParaRPr lang="fr-FR" dirty="0"/>
          </a:p>
        </p:txBody>
      </p:sp>
      <p:sp>
        <p:nvSpPr>
          <p:cNvPr id="4" name="Sous-titre 2">
            <a:extLst>
              <a:ext uri="{FF2B5EF4-FFF2-40B4-BE49-F238E27FC236}">
                <a16:creationId xmlns:a16="http://schemas.microsoft.com/office/drawing/2014/main" id="{7DBA17B1-F18F-8149-AA42-089B331622D6}"/>
              </a:ext>
            </a:extLst>
          </p:cNvPr>
          <p:cNvSpPr txBox="1">
            <a:spLocks/>
          </p:cNvSpPr>
          <p:nvPr/>
        </p:nvSpPr>
        <p:spPr>
          <a:xfrm>
            <a:off x="978105" y="5949035"/>
            <a:ext cx="6831673" cy="1897735"/>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endParaRPr lang="fr-FR" dirty="0"/>
          </a:p>
          <a:p>
            <a:endParaRPr lang="fr-FR" dirty="0"/>
          </a:p>
          <a:p>
            <a:endParaRPr lang="fr-FR" dirty="0"/>
          </a:p>
          <a:p>
            <a:endParaRPr lang="fr-FR" dirty="0"/>
          </a:p>
          <a:p>
            <a:endParaRPr lang="fr-FR" dirty="0"/>
          </a:p>
          <a:p>
            <a:pPr algn="l"/>
            <a:endParaRPr lang="fr-FR" dirty="0"/>
          </a:p>
        </p:txBody>
      </p:sp>
      <p:sp>
        <p:nvSpPr>
          <p:cNvPr id="5" name="Sous-titre 2">
            <a:extLst>
              <a:ext uri="{FF2B5EF4-FFF2-40B4-BE49-F238E27FC236}">
                <a16:creationId xmlns:a16="http://schemas.microsoft.com/office/drawing/2014/main" id="{81C0031C-81CF-8646-9E6E-9866A2A7F411}"/>
              </a:ext>
            </a:extLst>
          </p:cNvPr>
          <p:cNvSpPr txBox="1">
            <a:spLocks/>
          </p:cNvSpPr>
          <p:nvPr/>
        </p:nvSpPr>
        <p:spPr>
          <a:xfrm>
            <a:off x="355805" y="5949035"/>
            <a:ext cx="6831673" cy="838200"/>
          </a:xfrm>
          <a:prstGeom prst="rect">
            <a:avLst/>
          </a:prstGeom>
        </p:spPr>
        <p:txBody>
          <a:bodyPr vert="horz" lIns="91440" tIns="45720" rIns="91440" bIns="45720" rtlCol="0">
            <a:normAutofit lnSpcReduction="1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l"/>
            <a:r>
              <a:rPr lang="fr-FR" dirty="0"/>
              <a:t>Collège de </a:t>
            </a:r>
            <a:r>
              <a:rPr lang="fr-FR" dirty="0" err="1"/>
              <a:t>Frouzins</a:t>
            </a:r>
            <a:endParaRPr lang="fr-FR" dirty="0"/>
          </a:p>
          <a:p>
            <a:pPr algn="l"/>
            <a:r>
              <a:rPr lang="fr-FR" dirty="0"/>
              <a:t>Mai 2018</a:t>
            </a:r>
          </a:p>
          <a:p>
            <a:pPr algn="l"/>
            <a:endParaRPr lang="fr-FR" dirty="0"/>
          </a:p>
          <a:p>
            <a:pPr algn="l"/>
            <a:endParaRPr lang="fr-FR" dirty="0"/>
          </a:p>
          <a:p>
            <a:pPr algn="l"/>
            <a:endParaRPr lang="fr-FR" dirty="0"/>
          </a:p>
          <a:p>
            <a:pPr algn="l"/>
            <a:endParaRPr lang="fr-FR" dirty="0"/>
          </a:p>
          <a:p>
            <a:pPr algn="l"/>
            <a:endParaRPr lang="fr-FR" dirty="0"/>
          </a:p>
          <a:p>
            <a:pPr algn="l"/>
            <a:endParaRPr lang="fr-FR" dirty="0"/>
          </a:p>
        </p:txBody>
      </p:sp>
    </p:spTree>
    <p:extLst>
      <p:ext uri="{BB962C8B-B14F-4D97-AF65-F5344CB8AC3E}">
        <p14:creationId xmlns:p14="http://schemas.microsoft.com/office/powerpoint/2010/main" val="1540033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7E57C5-3740-8245-A031-6527F5B1DDAF}"/>
              </a:ext>
            </a:extLst>
          </p:cNvPr>
          <p:cNvSpPr>
            <a:spLocks noGrp="1"/>
          </p:cNvSpPr>
          <p:nvPr>
            <p:ph type="ctrTitle"/>
          </p:nvPr>
        </p:nvSpPr>
        <p:spPr>
          <a:xfrm>
            <a:off x="1915128" y="2181993"/>
            <a:ext cx="8361229" cy="2098226"/>
          </a:xfrm>
        </p:spPr>
        <p:txBody>
          <a:bodyPr/>
          <a:lstStyle/>
          <a:p>
            <a:br>
              <a:rPr lang="fr-FR" b="1" dirty="0"/>
            </a:br>
            <a:r>
              <a:rPr lang="fr-FR" b="1" dirty="0"/>
              <a:t>II. Handicap et troubles  : </a:t>
            </a:r>
            <a:r>
              <a:rPr lang="fr-FR" sz="4000" b="1" dirty="0"/>
              <a:t>des obstacles aux apprentissages</a:t>
            </a:r>
            <a:endParaRPr lang="fr-FR" sz="4000" dirty="0"/>
          </a:p>
        </p:txBody>
      </p:sp>
    </p:spTree>
    <p:extLst>
      <p:ext uri="{BB962C8B-B14F-4D97-AF65-F5344CB8AC3E}">
        <p14:creationId xmlns:p14="http://schemas.microsoft.com/office/powerpoint/2010/main" val="2809863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6DF3E1-4923-8B42-B755-A251601686E8}"/>
              </a:ext>
            </a:extLst>
          </p:cNvPr>
          <p:cNvSpPr>
            <a:spLocks noGrp="1"/>
          </p:cNvSpPr>
          <p:nvPr>
            <p:ph type="title"/>
          </p:nvPr>
        </p:nvSpPr>
        <p:spPr/>
        <p:txBody>
          <a:bodyPr/>
          <a:lstStyle/>
          <a:p>
            <a:r>
              <a:rPr lang="fr-FR" dirty="0"/>
              <a:t>Différencier difficultés et troubles</a:t>
            </a:r>
          </a:p>
        </p:txBody>
      </p:sp>
      <p:sp>
        <p:nvSpPr>
          <p:cNvPr id="3" name="Espace réservé du contenu 2">
            <a:extLst>
              <a:ext uri="{FF2B5EF4-FFF2-40B4-BE49-F238E27FC236}">
                <a16:creationId xmlns:a16="http://schemas.microsoft.com/office/drawing/2014/main" id="{893E88FF-A3B3-3D4B-9A58-098C61E592D0}"/>
              </a:ext>
            </a:extLst>
          </p:cNvPr>
          <p:cNvSpPr>
            <a:spLocks noGrp="1"/>
          </p:cNvSpPr>
          <p:nvPr>
            <p:ph idx="1"/>
          </p:nvPr>
        </p:nvSpPr>
        <p:spPr/>
        <p:txBody>
          <a:bodyPr>
            <a:normAutofit fontScale="92500" lnSpcReduction="10000"/>
          </a:bodyPr>
          <a:lstStyle/>
          <a:p>
            <a:pPr>
              <a:lnSpc>
                <a:spcPct val="150000"/>
              </a:lnSpc>
            </a:pPr>
            <a:r>
              <a:rPr lang="fr-FR" dirty="0"/>
              <a:t>La </a:t>
            </a:r>
            <a:r>
              <a:rPr lang="fr-FR" b="1" dirty="0"/>
              <a:t>difficulté</a:t>
            </a:r>
            <a:r>
              <a:rPr lang="fr-FR" dirty="0"/>
              <a:t> fait partie de l’apprentissage. Sa prise en charge concerne tous les enseignants. C’est lorsqu’elle devient trop importante qu’une prise en charge particulière se met en place. </a:t>
            </a:r>
          </a:p>
          <a:p>
            <a:pPr>
              <a:lnSpc>
                <a:spcPct val="150000"/>
              </a:lnSpc>
            </a:pPr>
            <a:r>
              <a:rPr lang="fr-FR" dirty="0"/>
              <a:t>Le </a:t>
            </a:r>
            <a:r>
              <a:rPr lang="fr-FR" b="1" dirty="0"/>
              <a:t>trouble des apprentissages </a:t>
            </a:r>
            <a:r>
              <a:rPr lang="fr-FR" dirty="0"/>
              <a:t>est un </a:t>
            </a:r>
            <a:r>
              <a:rPr lang="fr-FR" i="1" dirty="0"/>
              <a:t>dysfonctionnement dans le processus d’acquisition des connaissances.</a:t>
            </a:r>
            <a:r>
              <a:rPr lang="fr-FR" dirty="0"/>
              <a:t> Il peut avoir </a:t>
            </a:r>
            <a:r>
              <a:rPr lang="fr-FR" i="1" dirty="0"/>
              <a:t>différentes origines</a:t>
            </a:r>
            <a:r>
              <a:rPr lang="fr-FR" dirty="0"/>
              <a:t>, psychologiques, cognitif ou psychomoteur. Il est spécifique à la fonction cognitive touchée : il y a donc des troubles de l’apprentissage liés au langage, à l’attention mais aussi à des compétences spécifiques comme la lecture, l’orthographe, l’arithmétique…</a:t>
            </a:r>
          </a:p>
        </p:txBody>
      </p:sp>
    </p:spTree>
    <p:extLst>
      <p:ext uri="{BB962C8B-B14F-4D97-AF65-F5344CB8AC3E}">
        <p14:creationId xmlns:p14="http://schemas.microsoft.com/office/powerpoint/2010/main" val="3314295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9FEC81-36D3-0B48-A8CD-4D9E6E5EB3D2}"/>
              </a:ext>
            </a:extLst>
          </p:cNvPr>
          <p:cNvSpPr>
            <a:spLocks noGrp="1"/>
          </p:cNvSpPr>
          <p:nvPr>
            <p:ph type="title"/>
          </p:nvPr>
        </p:nvSpPr>
        <p:spPr/>
        <p:txBody>
          <a:bodyPr/>
          <a:lstStyle/>
          <a:p>
            <a:r>
              <a:rPr lang="fr-FR" b="1" dirty="0"/>
              <a:t>Rendre l’école accessible à tous</a:t>
            </a:r>
            <a:br>
              <a:rPr lang="fr-FR" dirty="0"/>
            </a:br>
            <a:endParaRPr lang="fr-FR" dirty="0"/>
          </a:p>
        </p:txBody>
      </p:sp>
      <p:sp>
        <p:nvSpPr>
          <p:cNvPr id="3" name="Espace réservé du contenu 2">
            <a:extLst>
              <a:ext uri="{FF2B5EF4-FFF2-40B4-BE49-F238E27FC236}">
                <a16:creationId xmlns:a16="http://schemas.microsoft.com/office/drawing/2014/main" id="{6B64DF08-14E5-7D40-B4C1-8E759BE0CCE6}"/>
              </a:ext>
            </a:extLst>
          </p:cNvPr>
          <p:cNvSpPr>
            <a:spLocks noGrp="1"/>
          </p:cNvSpPr>
          <p:nvPr>
            <p:ph idx="1"/>
          </p:nvPr>
        </p:nvSpPr>
        <p:spPr/>
        <p:txBody>
          <a:bodyPr/>
          <a:lstStyle/>
          <a:p>
            <a:r>
              <a:rPr lang="fr-FR" altLang="fr-FR" dirty="0"/>
              <a:t>À votre avis , quels sont </a:t>
            </a:r>
            <a:r>
              <a:rPr lang="fr-FR" altLang="fr-FR" b="1" dirty="0"/>
              <a:t>les obstacles </a:t>
            </a:r>
            <a:r>
              <a:rPr lang="fr-FR" altLang="fr-FR" dirty="0"/>
              <a:t>et les </a:t>
            </a:r>
            <a:r>
              <a:rPr lang="fr-FR" altLang="fr-FR" b="1" dirty="0"/>
              <a:t>facilitateurs</a:t>
            </a:r>
            <a:r>
              <a:rPr lang="fr-FR" altLang="fr-FR" dirty="0"/>
              <a:t> pour inclure un élève en situation de handicap cognitif ?</a:t>
            </a:r>
          </a:p>
          <a:p>
            <a:endParaRPr lang="fr-FR" dirty="0"/>
          </a:p>
        </p:txBody>
      </p:sp>
    </p:spTree>
    <p:extLst>
      <p:ext uri="{BB962C8B-B14F-4D97-AF65-F5344CB8AC3E}">
        <p14:creationId xmlns:p14="http://schemas.microsoft.com/office/powerpoint/2010/main" val="626340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1DD7FC-7EBE-A141-A486-642591644F6A}"/>
              </a:ext>
            </a:extLst>
          </p:cNvPr>
          <p:cNvSpPr>
            <a:spLocks noGrp="1"/>
          </p:cNvSpPr>
          <p:nvPr>
            <p:ph type="title"/>
          </p:nvPr>
        </p:nvSpPr>
        <p:spPr/>
        <p:txBody>
          <a:bodyPr/>
          <a:lstStyle/>
          <a:p>
            <a:r>
              <a:rPr lang="fr-FR" b="1" dirty="0"/>
              <a:t>Mise en situation : </a:t>
            </a:r>
            <a:br>
              <a:rPr lang="fr-FR" b="1" dirty="0"/>
            </a:br>
            <a:r>
              <a:rPr lang="fr-FR" sz="2800" b="1" dirty="0"/>
              <a:t>8 minutes pour faire cet exercice</a:t>
            </a:r>
            <a:r>
              <a:rPr lang="is-IS" sz="2800" b="1" dirty="0"/>
              <a:t>…</a:t>
            </a:r>
            <a:endParaRPr lang="fr-FR" sz="2800" dirty="0"/>
          </a:p>
        </p:txBody>
      </p:sp>
      <p:sp>
        <p:nvSpPr>
          <p:cNvPr id="3" name="Espace réservé du contenu 2">
            <a:extLst>
              <a:ext uri="{FF2B5EF4-FFF2-40B4-BE49-F238E27FC236}">
                <a16:creationId xmlns:a16="http://schemas.microsoft.com/office/drawing/2014/main" id="{96B8FDF6-55EA-DB4A-9482-50DB9E3B613E}"/>
              </a:ext>
            </a:extLst>
          </p:cNvPr>
          <p:cNvSpPr>
            <a:spLocks noGrp="1"/>
          </p:cNvSpPr>
          <p:nvPr>
            <p:ph idx="1"/>
          </p:nvPr>
        </p:nvSpPr>
        <p:spPr>
          <a:xfrm>
            <a:off x="2627453" y="2413322"/>
            <a:ext cx="7326775" cy="4444678"/>
          </a:xfrm>
        </p:spPr>
        <p:txBody>
          <a:bodyPr/>
          <a:lstStyle/>
          <a:p>
            <a:pPr marL="0" indent="0">
              <a:buNone/>
            </a:pPr>
            <a:r>
              <a:rPr lang="fr-FR" sz="2800" dirty="0"/>
              <a:t>Monsieur </a:t>
            </a:r>
            <a:r>
              <a:rPr lang="fr-FR" sz="2800" dirty="0" err="1"/>
              <a:t>etma</a:t>
            </a:r>
            <a:r>
              <a:rPr lang="fr-FR" sz="2800" dirty="0"/>
              <a:t> </a:t>
            </a:r>
            <a:r>
              <a:rPr lang="fr-FR" sz="2800" dirty="0" err="1"/>
              <a:t>damare</a:t>
            </a:r>
            <a:r>
              <a:rPr lang="fr-FR" sz="2800" dirty="0"/>
              <a:t> </a:t>
            </a:r>
            <a:r>
              <a:rPr lang="fr-FR" sz="2800" dirty="0" err="1"/>
              <a:t>novon</a:t>
            </a:r>
            <a:r>
              <a:rPr lang="fr-FR" sz="2800" dirty="0"/>
              <a:t> </a:t>
            </a:r>
            <a:r>
              <a:rPr lang="fr-FR" sz="2800" dirty="0" err="1"/>
              <a:t>deupari</a:t>
            </a:r>
            <a:r>
              <a:rPr lang="fr-FR" sz="2800" dirty="0"/>
              <a:t> </a:t>
            </a:r>
            <a:r>
              <a:rPr lang="fr-FR" sz="2800" dirty="0" err="1"/>
              <a:t>achameau</a:t>
            </a:r>
            <a:r>
              <a:rPr lang="fr-FR" sz="2800" dirty="0"/>
              <a:t> nit. </a:t>
            </a:r>
            <a:r>
              <a:rPr lang="fr-FR" sz="2800" dirty="0" err="1"/>
              <a:t>Ladisten</a:t>
            </a:r>
            <a:r>
              <a:rPr lang="fr-FR" sz="2800" dirty="0"/>
              <a:t> cet deux 600 Km </a:t>
            </a:r>
            <a:r>
              <a:rPr lang="fr-FR" sz="2800" dirty="0" err="1"/>
              <a:t>lavoix</a:t>
            </a:r>
            <a:r>
              <a:rPr lang="fr-FR" sz="2800" dirty="0"/>
              <a:t> </a:t>
            </a:r>
            <a:r>
              <a:rPr lang="fr-FR" sz="2800" dirty="0" err="1"/>
              <a:t>tureconsso</a:t>
            </a:r>
            <a:r>
              <a:rPr lang="fr-FR" sz="2800" dirty="0"/>
              <a:t> me 10 </a:t>
            </a:r>
            <a:r>
              <a:rPr lang="fr-FR" sz="2800" dirty="0" err="1"/>
              <a:t>litr</a:t>
            </a:r>
            <a:r>
              <a:rPr lang="fr-FR" sz="2800" dirty="0"/>
              <a:t> </a:t>
            </a:r>
            <a:r>
              <a:rPr lang="fr-FR" sz="2800" dirty="0" err="1"/>
              <a:t>rausan</a:t>
            </a:r>
            <a:r>
              <a:rPr lang="fr-FR" sz="2800" dirty="0"/>
              <a:t> </a:t>
            </a:r>
            <a:r>
              <a:rPr lang="fr-FR" sz="2800" dirty="0" err="1"/>
              <a:t>quil</a:t>
            </a:r>
            <a:r>
              <a:rPr lang="fr-FR" sz="2800" dirty="0"/>
              <a:t> </a:t>
            </a:r>
            <a:r>
              <a:rPr lang="fr-FR" sz="2800" dirty="0" err="1"/>
              <a:t>aumaître</a:t>
            </a:r>
            <a:r>
              <a:rPr lang="fr-FR" sz="2800" dirty="0"/>
              <a:t>. </a:t>
            </a:r>
            <a:r>
              <a:rPr lang="fr-FR" sz="2800" dirty="0" err="1"/>
              <a:t>Ilfocon</a:t>
            </a:r>
            <a:r>
              <a:rPr lang="fr-FR" sz="2800" dirty="0"/>
              <a:t> thé 18€ deux </a:t>
            </a:r>
            <a:r>
              <a:rPr lang="fr-FR" sz="2800" dirty="0" err="1"/>
              <a:t>pé</a:t>
            </a:r>
            <a:r>
              <a:rPr lang="fr-FR" sz="2800" dirty="0"/>
              <a:t> âge d'aux </a:t>
            </a:r>
            <a:r>
              <a:rPr lang="fr-FR" sz="2800" dirty="0" err="1"/>
              <a:t>taurou</a:t>
            </a:r>
            <a:r>
              <a:rPr lang="fr-FR" sz="2800" dirty="0"/>
              <a:t> </a:t>
            </a:r>
            <a:r>
              <a:rPr lang="fr-FR" sz="2800" dirty="0" err="1"/>
              <a:t>tet</a:t>
            </a:r>
            <a:r>
              <a:rPr lang="fr-FR" sz="2800" dirty="0"/>
              <a:t> 8€ </a:t>
            </a:r>
            <a:r>
              <a:rPr lang="fr-FR" sz="2800" dirty="0" err="1"/>
              <a:t>dere</a:t>
            </a:r>
            <a:r>
              <a:rPr lang="fr-FR" sz="2800" dirty="0"/>
              <a:t> </a:t>
            </a:r>
            <a:r>
              <a:rPr lang="fr-FR" sz="2800" dirty="0" err="1"/>
              <a:t>papour</a:t>
            </a:r>
            <a:r>
              <a:rPr lang="fr-FR" sz="2800" dirty="0"/>
              <a:t> </a:t>
            </a:r>
            <a:r>
              <a:rPr lang="fr-FR" sz="2800" dirty="0" err="1"/>
              <a:t>désjeu</a:t>
            </a:r>
            <a:r>
              <a:rPr lang="fr-FR" sz="2800" dirty="0"/>
              <a:t> </a:t>
            </a:r>
            <a:r>
              <a:rPr lang="fr-FR" sz="2800" dirty="0" err="1"/>
              <a:t>néleumidit</a:t>
            </a:r>
            <a:r>
              <a:rPr lang="fr-FR" sz="2800" dirty="0"/>
              <a:t>. Les sens </a:t>
            </a:r>
            <a:r>
              <a:rPr lang="fr-FR" sz="2800" dirty="0" err="1"/>
              <a:t>kou</a:t>
            </a:r>
            <a:r>
              <a:rPr lang="fr-FR" sz="2800" dirty="0"/>
              <a:t> tes 1€ </a:t>
            </a:r>
            <a:r>
              <a:rPr lang="fr-FR" sz="2800" dirty="0" err="1"/>
              <a:t>leli</a:t>
            </a:r>
            <a:r>
              <a:rPr lang="fr-FR" sz="2800" dirty="0"/>
              <a:t> </a:t>
            </a:r>
            <a:r>
              <a:rPr lang="fr-FR" sz="2800" dirty="0" err="1"/>
              <a:t>treu</a:t>
            </a:r>
            <a:r>
              <a:rPr lang="fr-FR" sz="2800" dirty="0"/>
              <a:t> </a:t>
            </a:r>
            <a:r>
              <a:rPr lang="fr-FR" sz="2800" dirty="0" err="1"/>
              <a:t>ilpar</a:t>
            </a:r>
            <a:r>
              <a:rPr lang="fr-FR" sz="2800" dirty="0"/>
              <a:t> ta 8 </a:t>
            </a:r>
            <a:r>
              <a:rPr lang="fr-FR" sz="2800" dirty="0" err="1"/>
              <a:t>eureh</a:t>
            </a:r>
            <a:r>
              <a:rPr lang="fr-FR" sz="2800" dirty="0"/>
              <a:t>. </a:t>
            </a:r>
            <a:r>
              <a:rPr lang="fr-FR" sz="2800" dirty="0" err="1"/>
              <a:t>Kélai</a:t>
            </a:r>
            <a:r>
              <a:rPr lang="fr-FR" sz="2800" dirty="0"/>
              <a:t> </a:t>
            </a:r>
            <a:r>
              <a:rPr lang="fr-FR" sz="2800" dirty="0" err="1"/>
              <a:t>laconso</a:t>
            </a:r>
            <a:r>
              <a:rPr lang="fr-FR" sz="2800" dirty="0"/>
              <a:t> mas </a:t>
            </a:r>
            <a:r>
              <a:rPr lang="fr-FR" sz="2800" dirty="0" err="1"/>
              <a:t>siondes</a:t>
            </a:r>
            <a:r>
              <a:rPr lang="fr-FR" sz="2800" dirty="0"/>
              <a:t> sans ? </a:t>
            </a:r>
          </a:p>
          <a:p>
            <a:pPr marL="0" indent="0">
              <a:buNone/>
            </a:pPr>
            <a:r>
              <a:rPr lang="fr-FR" sz="2800" dirty="0" err="1"/>
              <a:t>Quélai</a:t>
            </a:r>
            <a:r>
              <a:rPr lang="fr-FR" sz="2800" dirty="0"/>
              <a:t> </a:t>
            </a:r>
            <a:r>
              <a:rPr lang="fr-FR" sz="2800" dirty="0" err="1"/>
              <a:t>ladaipan</a:t>
            </a:r>
            <a:r>
              <a:rPr lang="fr-FR" sz="2800" dirty="0"/>
              <a:t> </a:t>
            </a:r>
            <a:r>
              <a:rPr lang="fr-FR" sz="2800" dirty="0" err="1"/>
              <a:t>setota</a:t>
            </a:r>
            <a:r>
              <a:rPr lang="fr-FR" sz="2800" dirty="0"/>
              <a:t> </a:t>
            </a:r>
            <a:r>
              <a:rPr lang="fr-FR" sz="2800" dirty="0" err="1"/>
              <a:t>lepour</a:t>
            </a:r>
            <a:r>
              <a:rPr lang="fr-FR" sz="2800" dirty="0"/>
              <a:t> </a:t>
            </a:r>
            <a:r>
              <a:rPr lang="fr-FR" sz="2800" dirty="0" err="1"/>
              <a:t>levoiaje</a:t>
            </a:r>
            <a:r>
              <a:rPr lang="fr-FR" sz="2800" dirty="0"/>
              <a:t> ?</a:t>
            </a:r>
          </a:p>
          <a:p>
            <a:endParaRPr lang="fr-FR" dirty="0"/>
          </a:p>
        </p:txBody>
      </p:sp>
    </p:spTree>
    <p:extLst>
      <p:ext uri="{BB962C8B-B14F-4D97-AF65-F5344CB8AC3E}">
        <p14:creationId xmlns:p14="http://schemas.microsoft.com/office/powerpoint/2010/main" val="1798235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1DA0942-8241-9946-9393-D0CF45E60FFD}"/>
              </a:ext>
            </a:extLst>
          </p:cNvPr>
          <p:cNvSpPr>
            <a:spLocks noGrp="1"/>
          </p:cNvSpPr>
          <p:nvPr>
            <p:ph idx="1"/>
          </p:nvPr>
        </p:nvSpPr>
        <p:spPr>
          <a:xfrm>
            <a:off x="3055716" y="1373046"/>
            <a:ext cx="6690168" cy="3939733"/>
          </a:xfrm>
        </p:spPr>
        <p:txBody>
          <a:bodyPr>
            <a:normAutofit fontScale="92500"/>
          </a:bodyPr>
          <a:lstStyle/>
          <a:p>
            <a:pPr marL="0" indent="0">
              <a:buNone/>
            </a:pPr>
            <a:r>
              <a:rPr lang="fr-FR" sz="2800" dirty="0"/>
              <a:t>Monsieur et Madame Renaud vont de Paris à Chamonix. La distance est de 600 km et la voiture consomme 10 litres aux cent kilomètres. Il faut compter 18€ de péage d'autoroute et 8€ de repas pour déjeuner le midi. L'essence coûte 1€ le litre. Ils partent à 8 heures.</a:t>
            </a:r>
          </a:p>
          <a:p>
            <a:pPr marL="0" indent="0">
              <a:buNone/>
            </a:pPr>
            <a:r>
              <a:rPr lang="fr-FR" sz="2800" dirty="0"/>
              <a:t>Quelle est la consommation d'essence ?</a:t>
            </a:r>
          </a:p>
          <a:p>
            <a:pPr marL="0" indent="0">
              <a:buNone/>
            </a:pPr>
            <a:r>
              <a:rPr lang="fr-FR" sz="2800" dirty="0"/>
              <a:t>Quelle est la dépense totale pour le voyage ?</a:t>
            </a:r>
          </a:p>
          <a:p>
            <a:endParaRPr lang="fr-FR" dirty="0"/>
          </a:p>
        </p:txBody>
      </p:sp>
    </p:spTree>
    <p:extLst>
      <p:ext uri="{BB962C8B-B14F-4D97-AF65-F5344CB8AC3E}">
        <p14:creationId xmlns:p14="http://schemas.microsoft.com/office/powerpoint/2010/main" val="1495968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6F9CDDA-3B11-DA4D-8E86-20FEC7CE9BFB}"/>
              </a:ext>
            </a:extLst>
          </p:cNvPr>
          <p:cNvSpPr>
            <a:spLocks noGrp="1"/>
          </p:cNvSpPr>
          <p:nvPr>
            <p:ph idx="1"/>
          </p:nvPr>
        </p:nvSpPr>
        <p:spPr>
          <a:xfrm>
            <a:off x="1371600" y="810228"/>
            <a:ext cx="9601200" cy="5057172"/>
          </a:xfrm>
        </p:spPr>
        <p:txBody>
          <a:bodyPr/>
          <a:lstStyle/>
          <a:p>
            <a:r>
              <a:rPr lang="fr-FR" dirty="0"/>
              <a:t>Quels </a:t>
            </a:r>
            <a:r>
              <a:rPr lang="fr-FR" b="1" dirty="0"/>
              <a:t>processus cognitifs </a:t>
            </a:r>
            <a:r>
              <a:rPr lang="fr-FR" dirty="0"/>
              <a:t>avons-nous dû mettre en œuvre ?</a:t>
            </a:r>
          </a:p>
          <a:p>
            <a:pPr marL="0" indent="0">
              <a:buNone/>
            </a:pPr>
            <a:r>
              <a:rPr lang="fr-FR" i="1" dirty="0"/>
              <a:t> (les </a:t>
            </a:r>
            <a:r>
              <a:rPr lang="fr-FR" b="1" i="1" dirty="0"/>
              <a:t>processus cognitifs</a:t>
            </a:r>
            <a:r>
              <a:rPr lang="fr-FR" i="1" dirty="0"/>
              <a:t> correspondent à l'ensemble des </a:t>
            </a:r>
            <a:r>
              <a:rPr lang="fr-FR" b="1" i="1" dirty="0"/>
              <a:t>processus</a:t>
            </a:r>
            <a:r>
              <a:rPr lang="fr-FR" i="1" dirty="0"/>
              <a:t> mentaux qui permettent à un individu d'acquérir, de traiter, de stocker et d'utiliser des informations ou des connaissances)</a:t>
            </a:r>
            <a:endParaRPr lang="fr-FR" dirty="0"/>
          </a:p>
          <a:p>
            <a:r>
              <a:rPr lang="fr-FR" dirty="0"/>
              <a:t>Quels </a:t>
            </a:r>
            <a:r>
              <a:rPr lang="fr-FR" b="1" dirty="0"/>
              <a:t>obstacles </a:t>
            </a:r>
            <a:r>
              <a:rPr lang="fr-FR" dirty="0"/>
              <a:t>avons-nous rencontré ?</a:t>
            </a:r>
          </a:p>
          <a:p>
            <a:r>
              <a:rPr lang="fr-FR" dirty="0"/>
              <a:t>Quel est le </a:t>
            </a:r>
            <a:r>
              <a:rPr lang="fr-FR" b="1" dirty="0"/>
              <a:t>but de l’enseignant </a:t>
            </a:r>
            <a:r>
              <a:rPr lang="fr-FR" dirty="0"/>
              <a:t>lorsqu’il propose cet exercice ? </a:t>
            </a:r>
          </a:p>
          <a:p>
            <a:pPr marL="0" indent="0">
              <a:buNone/>
            </a:pPr>
            <a:endParaRPr lang="fr-FR" dirty="0"/>
          </a:p>
          <a:p>
            <a:endParaRPr lang="fr-FR" dirty="0"/>
          </a:p>
          <a:p>
            <a:pPr marL="0" indent="0">
              <a:buNone/>
            </a:pPr>
            <a:endParaRPr lang="fr-FR" dirty="0"/>
          </a:p>
        </p:txBody>
      </p:sp>
    </p:spTree>
    <p:extLst>
      <p:ext uri="{BB962C8B-B14F-4D97-AF65-F5344CB8AC3E}">
        <p14:creationId xmlns:p14="http://schemas.microsoft.com/office/powerpoint/2010/main" val="61195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9D1B92E-874C-9641-AE68-7290A36C3DD5}"/>
              </a:ext>
            </a:extLst>
          </p:cNvPr>
          <p:cNvSpPr>
            <a:spLocks noGrp="1"/>
          </p:cNvSpPr>
          <p:nvPr>
            <p:ph idx="1"/>
          </p:nvPr>
        </p:nvSpPr>
        <p:spPr>
          <a:xfrm>
            <a:off x="1255852" y="289366"/>
            <a:ext cx="10260957" cy="6377651"/>
          </a:xfrm>
        </p:spPr>
        <p:txBody>
          <a:bodyPr>
            <a:normAutofit/>
          </a:bodyPr>
          <a:lstStyle/>
          <a:p>
            <a:pPr marL="0" indent="0">
              <a:buNone/>
            </a:pPr>
            <a:r>
              <a:rPr lang="fr-FR" b="1" dirty="0"/>
              <a:t>Obstacle 1 : Lire le texte </a:t>
            </a:r>
          </a:p>
          <a:p>
            <a:pPr>
              <a:buFont typeface="Arial" panose="020B0604020202020204" pitchFamily="34" charset="0"/>
              <a:buChar char="•"/>
            </a:pPr>
            <a:r>
              <a:rPr lang="fr-FR" i="1" dirty="0"/>
              <a:t>Décodage </a:t>
            </a:r>
            <a:r>
              <a:rPr lang="fr-FR" dirty="0"/>
              <a:t>: reconnaissance des mots écrits</a:t>
            </a:r>
          </a:p>
          <a:p>
            <a:pPr>
              <a:buFont typeface="Arial" panose="020B0604020202020204" pitchFamily="34" charset="0"/>
              <a:buChar char="•"/>
            </a:pPr>
            <a:r>
              <a:rPr lang="fr-FR" i="1" dirty="0"/>
              <a:t>Compréhension</a:t>
            </a:r>
            <a:r>
              <a:rPr lang="fr-FR" dirty="0"/>
              <a:t> : représentation mentale du contenu</a:t>
            </a:r>
          </a:p>
          <a:p>
            <a:pPr marL="0" indent="0">
              <a:buNone/>
            </a:pPr>
            <a:r>
              <a:rPr lang="fr-FR" b="1" dirty="0"/>
              <a:t>Obstacle 2 : Identifier les attentes</a:t>
            </a:r>
          </a:p>
          <a:p>
            <a:pPr>
              <a:buFont typeface="Arial" panose="020B0604020202020204" pitchFamily="34" charset="0"/>
              <a:buChar char="•"/>
            </a:pPr>
            <a:r>
              <a:rPr lang="fr-FR" i="1" dirty="0"/>
              <a:t>Lecture</a:t>
            </a:r>
            <a:r>
              <a:rPr lang="fr-FR" dirty="0"/>
              <a:t> des 2 consignes (décodage, compréhension)</a:t>
            </a:r>
          </a:p>
          <a:p>
            <a:pPr>
              <a:buFont typeface="Arial" panose="020B0604020202020204" pitchFamily="34" charset="0"/>
              <a:buChar char="•"/>
            </a:pPr>
            <a:r>
              <a:rPr lang="fr-FR" i="1" dirty="0"/>
              <a:t>Mémorisation </a:t>
            </a:r>
            <a:r>
              <a:rPr lang="fr-FR" dirty="0"/>
              <a:t>des 2 consignes</a:t>
            </a:r>
          </a:p>
          <a:p>
            <a:pPr marL="0" indent="0">
              <a:buNone/>
            </a:pPr>
            <a:r>
              <a:rPr lang="fr-FR" b="1" dirty="0"/>
              <a:t>Obstacle 3 : Réaliser l’exercice</a:t>
            </a:r>
          </a:p>
          <a:p>
            <a:pPr>
              <a:buFont typeface="Arial" panose="020B0604020202020204" pitchFamily="34" charset="0"/>
              <a:buChar char="•"/>
            </a:pPr>
            <a:r>
              <a:rPr lang="fr-FR" i="1" dirty="0"/>
              <a:t>Sélectionner</a:t>
            </a:r>
            <a:r>
              <a:rPr lang="fr-FR" dirty="0"/>
              <a:t>  les informations</a:t>
            </a:r>
          </a:p>
          <a:p>
            <a:pPr>
              <a:buFont typeface="Arial" panose="020B0604020202020204" pitchFamily="34" charset="0"/>
              <a:buChar char="•"/>
            </a:pPr>
            <a:r>
              <a:rPr lang="fr-FR" i="1" dirty="0"/>
              <a:t>Calculer</a:t>
            </a:r>
          </a:p>
          <a:p>
            <a:pPr>
              <a:buFont typeface="Arial" panose="020B0604020202020204" pitchFamily="34" charset="0"/>
              <a:buChar char="•"/>
            </a:pPr>
            <a:r>
              <a:rPr lang="fr-FR" i="1" dirty="0"/>
              <a:t>Rendre compte </a:t>
            </a:r>
            <a:r>
              <a:rPr lang="fr-FR" dirty="0"/>
              <a:t>du résultat en rédigeant : </a:t>
            </a:r>
            <a:r>
              <a:rPr lang="fr-FR" i="1" dirty="0"/>
              <a:t>manier le stylo, mémoriser la forme de chaque lettre, vérification de l’écriture…</a:t>
            </a:r>
          </a:p>
          <a:p>
            <a:pPr marL="0" indent="0">
              <a:buNone/>
            </a:pPr>
            <a:r>
              <a:rPr lang="fr-FR" i="1" dirty="0"/>
              <a:t>=&gt; Un exercice qui pourrait paraître simple se révèle en réalité pour l’élève porteur de trouble, ou en grande difficulté, d’une grande complexité, ce qui peut engendrer, fatigue, stress,  découragement, échec, perte d’estime de soi…</a:t>
            </a:r>
          </a:p>
        </p:txBody>
      </p:sp>
    </p:spTree>
    <p:extLst>
      <p:ext uri="{BB962C8B-B14F-4D97-AF65-F5344CB8AC3E}">
        <p14:creationId xmlns:p14="http://schemas.microsoft.com/office/powerpoint/2010/main" val="1049360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041120-81E4-6E4C-9E10-6A5782B5EB23}"/>
              </a:ext>
            </a:extLst>
          </p:cNvPr>
          <p:cNvSpPr>
            <a:spLocks noGrp="1"/>
          </p:cNvSpPr>
          <p:nvPr>
            <p:ph type="title"/>
          </p:nvPr>
        </p:nvSpPr>
        <p:spPr/>
        <p:txBody>
          <a:bodyPr/>
          <a:lstStyle/>
          <a:p>
            <a:r>
              <a:rPr lang="fr-FR" dirty="0"/>
              <a:t>Théorie de la charge cognitive (</a:t>
            </a:r>
            <a:r>
              <a:rPr lang="fr-FR" sz="2800" dirty="0"/>
              <a:t>A. Tricot)</a:t>
            </a:r>
          </a:p>
        </p:txBody>
      </p:sp>
      <p:pic>
        <p:nvPicPr>
          <p:cNvPr id="5" name="Espace réservé du contenu 4">
            <a:extLst>
              <a:ext uri="{FF2B5EF4-FFF2-40B4-BE49-F238E27FC236}">
                <a16:creationId xmlns:a16="http://schemas.microsoft.com/office/drawing/2014/main" id="{D13547C7-6D31-E94B-82C6-AD3CE47D9D27}"/>
              </a:ext>
            </a:extLst>
          </p:cNvPr>
          <p:cNvPicPr>
            <a:picLocks noGrp="1" noChangeAspect="1"/>
          </p:cNvPicPr>
          <p:nvPr>
            <p:ph idx="1"/>
          </p:nvPr>
        </p:nvPicPr>
        <p:blipFill>
          <a:blip r:embed="rId3"/>
          <a:stretch>
            <a:fillRect/>
          </a:stretch>
        </p:blipFill>
        <p:spPr>
          <a:xfrm>
            <a:off x="942975" y="1428750"/>
            <a:ext cx="9601200" cy="3562766"/>
          </a:xfrm>
        </p:spPr>
      </p:pic>
      <p:sp>
        <p:nvSpPr>
          <p:cNvPr id="6" name="ZoneTexte 5">
            <a:extLst>
              <a:ext uri="{FF2B5EF4-FFF2-40B4-BE49-F238E27FC236}">
                <a16:creationId xmlns:a16="http://schemas.microsoft.com/office/drawing/2014/main" id="{981088A6-7BB8-424D-8769-8A983951E8E6}"/>
              </a:ext>
            </a:extLst>
          </p:cNvPr>
          <p:cNvSpPr txBox="1"/>
          <p:nvPr/>
        </p:nvSpPr>
        <p:spPr>
          <a:xfrm>
            <a:off x="1371600" y="5200650"/>
            <a:ext cx="8101013" cy="1015663"/>
          </a:xfrm>
          <a:prstGeom prst="rect">
            <a:avLst/>
          </a:prstGeom>
          <a:noFill/>
        </p:spPr>
        <p:txBody>
          <a:bodyPr wrap="square" rtlCol="0">
            <a:spAutoFit/>
          </a:bodyPr>
          <a:lstStyle/>
          <a:p>
            <a:r>
              <a:rPr lang="fr-FR" sz="2000" dirty="0"/>
              <a:t>Pour </a:t>
            </a:r>
            <a:r>
              <a:rPr lang="fr-FR" sz="2000" b="1" dirty="0"/>
              <a:t>apprendre</a:t>
            </a:r>
            <a:r>
              <a:rPr lang="fr-FR" sz="2000" dirty="0"/>
              <a:t>, il faut</a:t>
            </a:r>
            <a:r>
              <a:rPr lang="fr-FR" sz="2000" b="1" dirty="0"/>
              <a:t> fournir du travail et réaliser des tâches</a:t>
            </a:r>
            <a:r>
              <a:rPr lang="fr-FR" sz="2000" dirty="0"/>
              <a:t>. </a:t>
            </a:r>
          </a:p>
          <a:p>
            <a:r>
              <a:rPr lang="fr-FR" sz="2000" dirty="0"/>
              <a:t>Le but est de </a:t>
            </a:r>
            <a:r>
              <a:rPr lang="fr-FR" sz="2000" b="1" dirty="0"/>
              <a:t>réduire au minimum la charge extrinsèque et intrinsèque </a:t>
            </a:r>
            <a:r>
              <a:rPr lang="fr-FR" sz="2000" dirty="0"/>
              <a:t>pour </a:t>
            </a:r>
            <a:r>
              <a:rPr lang="fr-FR" sz="2000" b="1" dirty="0"/>
              <a:t>se centrer sur la charge essentielle</a:t>
            </a:r>
            <a:r>
              <a:rPr lang="fr-FR" sz="2000" dirty="0"/>
              <a:t>, c’est-à-dire l’apprentissage</a:t>
            </a:r>
          </a:p>
        </p:txBody>
      </p:sp>
    </p:spTree>
    <p:extLst>
      <p:ext uri="{BB962C8B-B14F-4D97-AF65-F5344CB8AC3E}">
        <p14:creationId xmlns:p14="http://schemas.microsoft.com/office/powerpoint/2010/main" val="3128631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F10D48-1DB7-E249-BC3B-FDF204DA3587}"/>
              </a:ext>
            </a:extLst>
          </p:cNvPr>
          <p:cNvSpPr>
            <a:spLocks noGrp="1"/>
          </p:cNvSpPr>
          <p:nvPr>
            <p:ph type="title"/>
          </p:nvPr>
        </p:nvSpPr>
        <p:spPr/>
        <p:txBody>
          <a:bodyPr>
            <a:normAutofit fontScale="90000"/>
          </a:bodyPr>
          <a:lstStyle/>
          <a:p>
            <a:r>
              <a:rPr lang="fr-FR" altLang="fr-FR" sz="3100" b="1" dirty="0">
                <a:latin typeface="Calibri" charset="0"/>
              </a:rPr>
              <a:t>RÉGULER LA CHARGE COGNITIVE DES ÉLÈVES,</a:t>
            </a:r>
            <a:br>
              <a:rPr lang="fr-FR" altLang="fr-FR" sz="3100" b="1" dirty="0">
                <a:latin typeface="Calibri" charset="0"/>
              </a:rPr>
            </a:br>
            <a:r>
              <a:rPr lang="fr-FR" altLang="fr-FR" sz="3100" b="1" dirty="0">
                <a:latin typeface="Calibri" charset="0"/>
              </a:rPr>
              <a:t>C’EST PRIORITAIREMENT :</a:t>
            </a:r>
            <a:br>
              <a:rPr lang="fr-FR" altLang="fr-FR" sz="6000" b="1" dirty="0">
                <a:latin typeface="Calibri" charset="0"/>
              </a:rPr>
            </a:br>
            <a:endParaRPr lang="fr-FR" dirty="0"/>
          </a:p>
        </p:txBody>
      </p:sp>
      <p:sp>
        <p:nvSpPr>
          <p:cNvPr id="4" name="ZoneTexte 3">
            <a:extLst>
              <a:ext uri="{FF2B5EF4-FFF2-40B4-BE49-F238E27FC236}">
                <a16:creationId xmlns:a16="http://schemas.microsoft.com/office/drawing/2014/main" id="{D02A43B0-35D3-5A43-B2D6-C44986502B89}"/>
              </a:ext>
            </a:extLst>
          </p:cNvPr>
          <p:cNvSpPr txBox="1">
            <a:spLocks noChangeArrowheads="1"/>
          </p:cNvSpPr>
          <p:nvPr/>
        </p:nvSpPr>
        <p:spPr bwMode="auto">
          <a:xfrm>
            <a:off x="1524000" y="247650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2- </a:t>
            </a:r>
            <a:r>
              <a:rPr lang="fr-FR" altLang="fr-FR" sz="2800" b="1" dirty="0">
                <a:latin typeface="Calibri" charset="0"/>
              </a:rPr>
              <a:t>Alléger la charge extrinsèque </a:t>
            </a:r>
            <a:r>
              <a:rPr lang="fr-FR" altLang="fr-FR" sz="2800" dirty="0">
                <a:latin typeface="Calibri" charset="0"/>
              </a:rPr>
              <a:t>: but non-spécifié, problème résolu, à compléter, attention contrôlée.</a:t>
            </a:r>
            <a:endParaRPr lang="fr-FR" altLang="fr-FR" sz="3600" dirty="0">
              <a:latin typeface="Calibri" charset="0"/>
            </a:endParaRPr>
          </a:p>
        </p:txBody>
      </p:sp>
      <p:sp>
        <p:nvSpPr>
          <p:cNvPr id="5" name="ZoneTexte 4">
            <a:extLst>
              <a:ext uri="{FF2B5EF4-FFF2-40B4-BE49-F238E27FC236}">
                <a16:creationId xmlns:a16="http://schemas.microsoft.com/office/drawing/2014/main" id="{0351A3A8-4DA0-0F44-BB76-E2C3DA2E6275}"/>
              </a:ext>
            </a:extLst>
          </p:cNvPr>
          <p:cNvSpPr txBox="1">
            <a:spLocks noChangeArrowheads="1"/>
          </p:cNvSpPr>
          <p:nvPr/>
        </p:nvSpPr>
        <p:spPr bwMode="auto">
          <a:xfrm>
            <a:off x="1524000" y="1719263"/>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1- Chercher à </a:t>
            </a:r>
            <a:r>
              <a:rPr lang="fr-FR" altLang="fr-FR" sz="2800" b="1" dirty="0">
                <a:latin typeface="Calibri" charset="0"/>
              </a:rPr>
              <a:t>libérer le plus de charge cognitive utile</a:t>
            </a:r>
            <a:r>
              <a:rPr lang="fr-FR" altLang="fr-FR" sz="2800" dirty="0">
                <a:latin typeface="Calibri" charset="0"/>
              </a:rPr>
              <a:t>.</a:t>
            </a:r>
          </a:p>
        </p:txBody>
      </p:sp>
      <p:sp>
        <p:nvSpPr>
          <p:cNvPr id="6" name="ZoneTexte 5">
            <a:extLst>
              <a:ext uri="{FF2B5EF4-FFF2-40B4-BE49-F238E27FC236}">
                <a16:creationId xmlns:a16="http://schemas.microsoft.com/office/drawing/2014/main" id="{68937781-6374-A94B-AB38-12E10147F640}"/>
              </a:ext>
            </a:extLst>
          </p:cNvPr>
          <p:cNvSpPr txBox="1">
            <a:spLocks noChangeArrowheads="1"/>
          </p:cNvSpPr>
          <p:nvPr/>
        </p:nvSpPr>
        <p:spPr bwMode="auto">
          <a:xfrm>
            <a:off x="1524000" y="3544888"/>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3- </a:t>
            </a:r>
            <a:r>
              <a:rPr lang="fr-FR" altLang="fr-FR" sz="2800" b="1" dirty="0">
                <a:latin typeface="Calibri" charset="0"/>
              </a:rPr>
              <a:t>Favoriser la compréhension explicitement à l’oral et à l’écrit </a:t>
            </a:r>
            <a:r>
              <a:rPr lang="fr-FR" altLang="fr-FR" sz="2800" dirty="0">
                <a:latin typeface="Calibri" charset="0"/>
              </a:rPr>
              <a:t>: choix des modalités, maîtrise de la redondance, non saturation de la mémoire de travail.</a:t>
            </a:r>
            <a:endParaRPr lang="fr-FR" altLang="fr-FR" sz="3200" dirty="0">
              <a:latin typeface="Calibri" charset="0"/>
            </a:endParaRPr>
          </a:p>
        </p:txBody>
      </p:sp>
      <p:sp>
        <p:nvSpPr>
          <p:cNvPr id="7" name="ZoneTexte 6">
            <a:extLst>
              <a:ext uri="{FF2B5EF4-FFF2-40B4-BE49-F238E27FC236}">
                <a16:creationId xmlns:a16="http://schemas.microsoft.com/office/drawing/2014/main" id="{E3E370C6-4D5B-124A-A6D4-AC2B96D947AA}"/>
              </a:ext>
            </a:extLst>
          </p:cNvPr>
          <p:cNvSpPr txBox="1">
            <a:spLocks noChangeArrowheads="1"/>
          </p:cNvSpPr>
          <p:nvPr/>
        </p:nvSpPr>
        <p:spPr bwMode="auto">
          <a:xfrm>
            <a:off x="1524000" y="5000626"/>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4- </a:t>
            </a:r>
            <a:r>
              <a:rPr lang="fr-FR" altLang="fr-FR" sz="2800" b="1" dirty="0">
                <a:latin typeface="Calibri" charset="0"/>
              </a:rPr>
              <a:t>Moduler les guidages </a:t>
            </a:r>
            <a:r>
              <a:rPr lang="fr-FR" altLang="fr-FR" sz="2800" dirty="0">
                <a:latin typeface="Calibri" charset="0"/>
              </a:rPr>
              <a:t>en fonction de l’expertise.</a:t>
            </a:r>
          </a:p>
        </p:txBody>
      </p:sp>
      <p:sp>
        <p:nvSpPr>
          <p:cNvPr id="8" name="ZoneTexte 7">
            <a:extLst>
              <a:ext uri="{FF2B5EF4-FFF2-40B4-BE49-F238E27FC236}">
                <a16:creationId xmlns:a16="http://schemas.microsoft.com/office/drawing/2014/main" id="{F8F2868A-EE84-4E45-BDF2-10C432DE9852}"/>
              </a:ext>
            </a:extLst>
          </p:cNvPr>
          <p:cNvSpPr txBox="1">
            <a:spLocks noChangeArrowheads="1"/>
          </p:cNvSpPr>
          <p:nvPr/>
        </p:nvSpPr>
        <p:spPr bwMode="auto">
          <a:xfrm>
            <a:off x="1524000" y="5618164"/>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5- </a:t>
            </a:r>
            <a:r>
              <a:rPr lang="fr-FR" altLang="fr-FR" sz="2800" b="1" dirty="0">
                <a:latin typeface="Calibri" charset="0"/>
              </a:rPr>
              <a:t>Proposer des situations d’apprentissage sécurisantes </a:t>
            </a:r>
            <a:r>
              <a:rPr lang="fr-FR" altLang="fr-FR" sz="2800" dirty="0">
                <a:latin typeface="Calibri" charset="0"/>
              </a:rPr>
              <a:t>pour tous les élèves.</a:t>
            </a:r>
          </a:p>
        </p:txBody>
      </p:sp>
    </p:spTree>
    <p:extLst>
      <p:ext uri="{BB962C8B-B14F-4D97-AF65-F5344CB8AC3E}">
        <p14:creationId xmlns:p14="http://schemas.microsoft.com/office/powerpoint/2010/main" val="134133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24C54-0B75-454C-A3F3-A3A9D56FF66D}"/>
              </a:ext>
            </a:extLst>
          </p:cNvPr>
          <p:cNvSpPr>
            <a:spLocks noGrp="1"/>
          </p:cNvSpPr>
          <p:nvPr>
            <p:ph type="title"/>
          </p:nvPr>
        </p:nvSpPr>
        <p:spPr/>
        <p:txBody>
          <a:bodyPr/>
          <a:lstStyle/>
          <a:p>
            <a:r>
              <a:rPr lang="fr-FR" dirty="0"/>
              <a:t>Les différents troubles </a:t>
            </a:r>
          </a:p>
        </p:txBody>
      </p:sp>
      <p:pic>
        <p:nvPicPr>
          <p:cNvPr id="7" name="Espace réservé du contenu 4">
            <a:extLst>
              <a:ext uri="{FF2B5EF4-FFF2-40B4-BE49-F238E27FC236}">
                <a16:creationId xmlns:a16="http://schemas.microsoft.com/office/drawing/2014/main" id="{53C9964A-F737-1647-8B10-B9E807E0B2FC}"/>
              </a:ext>
            </a:extLst>
          </p:cNvPr>
          <p:cNvPicPr>
            <a:picLocks noGrp="1" noChangeAspect="1"/>
          </p:cNvPicPr>
          <p:nvPr>
            <p:ph idx="1"/>
          </p:nvPr>
        </p:nvPicPr>
        <p:blipFill>
          <a:blip r:embed="rId2"/>
          <a:stretch>
            <a:fillRect/>
          </a:stretch>
        </p:blipFill>
        <p:spPr>
          <a:xfrm>
            <a:off x="1881331" y="395473"/>
            <a:ext cx="8368496" cy="5954359"/>
          </a:xfrm>
        </p:spPr>
      </p:pic>
    </p:spTree>
    <p:extLst>
      <p:ext uri="{BB962C8B-B14F-4D97-AF65-F5344CB8AC3E}">
        <p14:creationId xmlns:p14="http://schemas.microsoft.com/office/powerpoint/2010/main" val="1850981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38C1F1-F91A-764F-8AC9-6B500067350A}"/>
              </a:ext>
            </a:extLst>
          </p:cNvPr>
          <p:cNvSpPr>
            <a:spLocks noGrp="1"/>
          </p:cNvSpPr>
          <p:nvPr>
            <p:ph type="title"/>
          </p:nvPr>
        </p:nvSpPr>
        <p:spPr/>
        <p:txBody>
          <a:bodyPr/>
          <a:lstStyle/>
          <a:p>
            <a:r>
              <a:rPr lang="fr-FR" dirty="0"/>
              <a:t>Programme</a:t>
            </a:r>
          </a:p>
        </p:txBody>
      </p:sp>
      <p:sp>
        <p:nvSpPr>
          <p:cNvPr id="3" name="Espace réservé du contenu 2">
            <a:extLst>
              <a:ext uri="{FF2B5EF4-FFF2-40B4-BE49-F238E27FC236}">
                <a16:creationId xmlns:a16="http://schemas.microsoft.com/office/drawing/2014/main" id="{C86EBAB2-2D26-2C4E-AA61-54F361D6AE3A}"/>
              </a:ext>
            </a:extLst>
          </p:cNvPr>
          <p:cNvSpPr>
            <a:spLocks noGrp="1"/>
          </p:cNvSpPr>
          <p:nvPr>
            <p:ph idx="1"/>
          </p:nvPr>
        </p:nvSpPr>
        <p:spPr>
          <a:xfrm>
            <a:off x="1371600" y="1493134"/>
            <a:ext cx="9601200" cy="5099131"/>
          </a:xfrm>
        </p:spPr>
        <p:txBody>
          <a:bodyPr>
            <a:normAutofit fontScale="77500" lnSpcReduction="20000"/>
          </a:bodyPr>
          <a:lstStyle/>
          <a:p>
            <a:pPr marL="0" indent="0">
              <a:buNone/>
            </a:pPr>
            <a:r>
              <a:rPr lang="fr-FR" dirty="0"/>
              <a:t>9h Accueil présentations  </a:t>
            </a:r>
          </a:p>
          <a:p>
            <a:pPr marL="0" indent="0">
              <a:buNone/>
            </a:pPr>
            <a:r>
              <a:rPr lang="fr-FR" dirty="0"/>
              <a:t>     Mur de mots</a:t>
            </a:r>
          </a:p>
          <a:p>
            <a:pPr marL="0" indent="0">
              <a:buNone/>
            </a:pPr>
            <a:r>
              <a:rPr lang="fr-FR" dirty="0"/>
              <a:t>9h30  Exposé : Le cadre institutionnel (définitions, lois, historique…)</a:t>
            </a:r>
          </a:p>
          <a:p>
            <a:pPr marL="0" indent="0">
              <a:buNone/>
            </a:pPr>
            <a:r>
              <a:rPr lang="fr-FR" dirty="0"/>
              <a:t>10h    Mise en situation </a:t>
            </a:r>
            <a:r>
              <a:rPr lang="fr-FR" dirty="0" err="1"/>
              <a:t>Dys</a:t>
            </a:r>
            <a:endParaRPr lang="fr-FR" dirty="0"/>
          </a:p>
          <a:p>
            <a:pPr marL="0" indent="0">
              <a:buNone/>
            </a:pPr>
            <a:r>
              <a:rPr lang="fr-FR" dirty="0"/>
              <a:t>10h15 Travaux de groupe : Adapter, comment ?</a:t>
            </a:r>
          </a:p>
          <a:p>
            <a:pPr marL="0" indent="0">
              <a:buNone/>
            </a:pPr>
            <a:r>
              <a:rPr lang="fr-FR" dirty="0"/>
              <a:t>10h30  Pause</a:t>
            </a:r>
          </a:p>
          <a:p>
            <a:pPr marL="0" indent="0">
              <a:buNone/>
            </a:pPr>
            <a:r>
              <a:rPr lang="fr-FR" dirty="0"/>
              <a:t>10h45  Retour et échanges de pratiques</a:t>
            </a:r>
          </a:p>
          <a:p>
            <a:pPr marL="0" indent="0">
              <a:buNone/>
            </a:pPr>
            <a:r>
              <a:rPr lang="fr-FR" dirty="0"/>
              <a:t>11h15 Exposé : Différents types d’adaptations, outils de différenciation</a:t>
            </a:r>
          </a:p>
          <a:p>
            <a:pPr marL="0" indent="0">
              <a:buNone/>
            </a:pPr>
            <a:r>
              <a:rPr lang="fr-FR" dirty="0"/>
              <a:t>12 h Pause déjeuner</a:t>
            </a:r>
          </a:p>
          <a:p>
            <a:pPr marL="0" indent="0" algn="ctr">
              <a:buNone/>
            </a:pPr>
            <a:r>
              <a:rPr lang="fr-FR" dirty="0"/>
              <a:t> ---</a:t>
            </a:r>
          </a:p>
          <a:p>
            <a:pPr marL="0" indent="0">
              <a:buNone/>
            </a:pPr>
            <a:r>
              <a:rPr lang="fr-FR" dirty="0"/>
              <a:t>13 h Mis en situation : la vidéo en formation</a:t>
            </a:r>
          </a:p>
          <a:p>
            <a:pPr marL="0" indent="0">
              <a:buNone/>
            </a:pPr>
            <a:r>
              <a:rPr lang="fr-FR" dirty="0"/>
              <a:t>14 h Analyses de pratiques, recherche de solutions</a:t>
            </a:r>
          </a:p>
          <a:p>
            <a:pPr marL="0" indent="0">
              <a:buNone/>
            </a:pPr>
            <a:r>
              <a:rPr lang="fr-FR" dirty="0"/>
              <a:t>15 h Articulation classe / dispositif Ulis</a:t>
            </a:r>
          </a:p>
          <a:p>
            <a:pPr marL="0" indent="0">
              <a:buNone/>
            </a:pPr>
            <a:r>
              <a:rPr lang="fr-FR" dirty="0"/>
              <a:t>15h45 Bilan de formation</a:t>
            </a:r>
          </a:p>
          <a:p>
            <a:pPr marL="0" indent="0">
              <a:buNone/>
            </a:pPr>
            <a:r>
              <a:rPr lang="fr-FR" sz="2400" b="1" dirty="0"/>
              <a:t> </a:t>
            </a:r>
            <a:endParaRPr lang="fr-FR" sz="2400" dirty="0"/>
          </a:p>
          <a:p>
            <a:endParaRPr lang="fr-FR" dirty="0"/>
          </a:p>
        </p:txBody>
      </p:sp>
    </p:spTree>
    <p:extLst>
      <p:ext uri="{BB962C8B-B14F-4D97-AF65-F5344CB8AC3E}">
        <p14:creationId xmlns:p14="http://schemas.microsoft.com/office/powerpoint/2010/main" val="3909850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1C2455-66F4-5945-869D-1CBAD101A4E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053E352-1102-4A45-8A02-75B40AE7CEA5}"/>
              </a:ext>
            </a:extLst>
          </p:cNvPr>
          <p:cNvSpPr>
            <a:spLocks noGrp="1"/>
          </p:cNvSpPr>
          <p:nvPr>
            <p:ph idx="1"/>
          </p:nvPr>
        </p:nvSpPr>
        <p:spPr/>
        <p:txBody>
          <a:bodyPr/>
          <a:lstStyle/>
          <a:p>
            <a:r>
              <a:rPr lang="fr-FR" dirty="0"/>
              <a:t>Sur le </a:t>
            </a:r>
            <a:r>
              <a:rPr lang="fr-FR" dirty="0" err="1"/>
              <a:t>padlet</a:t>
            </a:r>
            <a:r>
              <a:rPr lang="fr-FR" dirty="0"/>
              <a:t> des compléments sur les troubles : </a:t>
            </a:r>
          </a:p>
          <a:p>
            <a:r>
              <a:rPr lang="fr-FR" dirty="0">
                <a:hlinkClick r:id="rId2"/>
              </a:rPr>
              <a:t>https://padlet.com/seportable/4nrvjl46opxv</a:t>
            </a:r>
            <a:endParaRPr lang="fr-FR" dirty="0"/>
          </a:p>
          <a:p>
            <a:endParaRPr lang="fr-FR" dirty="0"/>
          </a:p>
        </p:txBody>
      </p:sp>
    </p:spTree>
    <p:extLst>
      <p:ext uri="{BB962C8B-B14F-4D97-AF65-F5344CB8AC3E}">
        <p14:creationId xmlns:p14="http://schemas.microsoft.com/office/powerpoint/2010/main" val="1519892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F2C703-8034-CA41-A1E7-CED8269A5929}"/>
              </a:ext>
            </a:extLst>
          </p:cNvPr>
          <p:cNvSpPr>
            <a:spLocks noGrp="1"/>
          </p:cNvSpPr>
          <p:nvPr>
            <p:ph type="title"/>
          </p:nvPr>
        </p:nvSpPr>
        <p:spPr/>
        <p:txBody>
          <a:bodyPr>
            <a:normAutofit fontScale="90000"/>
          </a:bodyPr>
          <a:lstStyle/>
          <a:p>
            <a:r>
              <a:rPr lang="fr-FR" b="1" dirty="0"/>
              <a:t>Les principales difficultés rencontrées chez les élèves à besoins particuliers</a:t>
            </a:r>
            <a:br>
              <a:rPr lang="fr-FR" dirty="0"/>
            </a:br>
            <a:endParaRPr lang="fr-FR" dirty="0"/>
          </a:p>
        </p:txBody>
      </p:sp>
      <p:sp>
        <p:nvSpPr>
          <p:cNvPr id="3" name="Espace réservé du contenu 2">
            <a:extLst>
              <a:ext uri="{FF2B5EF4-FFF2-40B4-BE49-F238E27FC236}">
                <a16:creationId xmlns:a16="http://schemas.microsoft.com/office/drawing/2014/main" id="{9F0F4A3B-5253-E448-9554-574382E9CF37}"/>
              </a:ext>
            </a:extLst>
          </p:cNvPr>
          <p:cNvSpPr>
            <a:spLocks noGrp="1"/>
          </p:cNvSpPr>
          <p:nvPr>
            <p:ph idx="1"/>
          </p:nvPr>
        </p:nvSpPr>
        <p:spPr/>
        <p:txBody>
          <a:bodyPr>
            <a:normAutofit fontScale="85000" lnSpcReduction="20000"/>
          </a:bodyPr>
          <a:lstStyle/>
          <a:p>
            <a:r>
              <a:rPr lang="fr-FR" dirty="0"/>
              <a:t>Manque de disponibilité pour les apprentissages: élève stressé, angoissé, fatigué...</a:t>
            </a:r>
          </a:p>
          <a:p>
            <a:r>
              <a:rPr lang="fr-FR" dirty="0"/>
              <a:t>Faible estime de soi, dévalorisation</a:t>
            </a:r>
          </a:p>
          <a:p>
            <a:r>
              <a:rPr lang="fr-FR" dirty="0"/>
              <a:t>Troubles dans la compréhension et la planification de la tâche</a:t>
            </a:r>
          </a:p>
          <a:p>
            <a:r>
              <a:rPr lang="fr-FR" dirty="0"/>
              <a:t>Lenteur, fatigabilité, troubles de l’attention et de la concentration</a:t>
            </a:r>
          </a:p>
          <a:p>
            <a:r>
              <a:rPr lang="fr-FR" dirty="0"/>
              <a:t>Agitation, perturbation</a:t>
            </a:r>
          </a:p>
          <a:p>
            <a:r>
              <a:rPr lang="fr-FR" dirty="0"/>
              <a:t>Difficultés de mémorisation, d’attention et de concentration</a:t>
            </a:r>
          </a:p>
          <a:p>
            <a:r>
              <a:rPr lang="fr-FR" dirty="0"/>
              <a:t>Difficultés organisationnelle, de repérage dans le temps et dans l’espace</a:t>
            </a:r>
          </a:p>
          <a:p>
            <a:r>
              <a:rPr lang="fr-FR" dirty="0"/>
              <a:t>Difficultés en lecture</a:t>
            </a:r>
          </a:p>
          <a:p>
            <a:r>
              <a:rPr lang="fr-FR" dirty="0"/>
              <a:t>Copie difficile, lenteur d’exécution à l’écrit</a:t>
            </a:r>
          </a:p>
          <a:p>
            <a:r>
              <a:rPr lang="fr-FR" dirty="0"/>
              <a:t>Evaluation dans le cas de difficultés plus spécifiques d’orthographe</a:t>
            </a:r>
          </a:p>
        </p:txBody>
      </p:sp>
    </p:spTree>
    <p:extLst>
      <p:ext uri="{BB962C8B-B14F-4D97-AF65-F5344CB8AC3E}">
        <p14:creationId xmlns:p14="http://schemas.microsoft.com/office/powerpoint/2010/main" val="1940174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714B072-5390-1F46-A855-5FD1EECAEE59}"/>
              </a:ext>
            </a:extLst>
          </p:cNvPr>
          <p:cNvPicPr>
            <a:picLocks noGrp="1" noChangeAspect="1"/>
          </p:cNvPicPr>
          <p:nvPr>
            <p:ph idx="1"/>
          </p:nvPr>
        </p:nvPicPr>
        <p:blipFill>
          <a:blip r:embed="rId2"/>
          <a:stretch>
            <a:fillRect/>
          </a:stretch>
        </p:blipFill>
        <p:spPr>
          <a:xfrm>
            <a:off x="1862966" y="347240"/>
            <a:ext cx="8774168" cy="6098908"/>
          </a:xfrm>
        </p:spPr>
      </p:pic>
    </p:spTree>
    <p:extLst>
      <p:ext uri="{BB962C8B-B14F-4D97-AF65-F5344CB8AC3E}">
        <p14:creationId xmlns:p14="http://schemas.microsoft.com/office/powerpoint/2010/main" val="207359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E2571-E249-5047-8BE2-2E15CFA37D5C}"/>
              </a:ext>
            </a:extLst>
          </p:cNvPr>
          <p:cNvSpPr>
            <a:spLocks noGrp="1"/>
          </p:cNvSpPr>
          <p:nvPr>
            <p:ph type="ctrTitle"/>
          </p:nvPr>
        </p:nvSpPr>
        <p:spPr>
          <a:xfrm>
            <a:off x="1903553" y="3320875"/>
            <a:ext cx="8361229" cy="2098226"/>
          </a:xfrm>
        </p:spPr>
        <p:txBody>
          <a:bodyPr>
            <a:normAutofit fontScale="90000"/>
          </a:bodyPr>
          <a:lstStyle/>
          <a:p>
            <a:br>
              <a:rPr lang="fr-FR" b="1" dirty="0"/>
            </a:br>
            <a:br>
              <a:rPr lang="fr-FR" b="1" dirty="0"/>
            </a:br>
            <a:br>
              <a:rPr lang="fr-FR" b="1" dirty="0"/>
            </a:br>
            <a:br>
              <a:rPr lang="fr-FR" b="1" dirty="0"/>
            </a:br>
            <a:r>
              <a:rPr lang="fr-FR" sz="8000" b="1" dirty="0"/>
              <a:t>III. Adaptation, différenciation…</a:t>
            </a:r>
            <a:br>
              <a:rPr lang="fr-FR" sz="8000" b="1" dirty="0"/>
            </a:br>
            <a:r>
              <a:rPr lang="fr-FR" sz="8000" b="1" dirty="0"/>
              <a:t>Complications ?!</a:t>
            </a:r>
            <a:br>
              <a:rPr lang="fr-FR" sz="8000" b="1" dirty="0"/>
            </a:br>
            <a:endParaRPr lang="fr-FR" sz="8000" dirty="0"/>
          </a:p>
        </p:txBody>
      </p:sp>
      <p:sp>
        <p:nvSpPr>
          <p:cNvPr id="9" name="ZoneTexte 8">
            <a:extLst>
              <a:ext uri="{FF2B5EF4-FFF2-40B4-BE49-F238E27FC236}">
                <a16:creationId xmlns:a16="http://schemas.microsoft.com/office/drawing/2014/main" id="{D894C34B-7DDC-944E-8266-FD5AA8DA717B}"/>
              </a:ext>
            </a:extLst>
          </p:cNvPr>
          <p:cNvSpPr txBox="1"/>
          <p:nvPr/>
        </p:nvSpPr>
        <p:spPr>
          <a:xfrm>
            <a:off x="9745884" y="2615878"/>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741942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6E6DED-7809-E54E-9F1B-99A405102F6B}"/>
              </a:ext>
            </a:extLst>
          </p:cNvPr>
          <p:cNvSpPr>
            <a:spLocks noGrp="1"/>
          </p:cNvSpPr>
          <p:nvPr>
            <p:ph type="title"/>
          </p:nvPr>
        </p:nvSpPr>
        <p:spPr/>
        <p:txBody>
          <a:bodyPr/>
          <a:lstStyle/>
          <a:p>
            <a:r>
              <a:rPr lang="fr-FR" dirty="0"/>
              <a:t>Les enjeux :</a:t>
            </a:r>
          </a:p>
        </p:txBody>
      </p:sp>
      <p:sp>
        <p:nvSpPr>
          <p:cNvPr id="3" name="Espace réservé du contenu 2">
            <a:extLst>
              <a:ext uri="{FF2B5EF4-FFF2-40B4-BE49-F238E27FC236}">
                <a16:creationId xmlns:a16="http://schemas.microsoft.com/office/drawing/2014/main" id="{771F38DC-9159-C34B-A414-E6A21DBF5A46}"/>
              </a:ext>
            </a:extLst>
          </p:cNvPr>
          <p:cNvSpPr>
            <a:spLocks noGrp="1"/>
          </p:cNvSpPr>
          <p:nvPr>
            <p:ph idx="1"/>
          </p:nvPr>
        </p:nvSpPr>
        <p:spPr>
          <a:xfrm>
            <a:off x="1371600" y="1342663"/>
            <a:ext cx="9601200" cy="4524737"/>
          </a:xfrm>
        </p:spPr>
        <p:txBody>
          <a:bodyPr/>
          <a:lstStyle/>
          <a:p>
            <a:r>
              <a:rPr lang="fr-FR" dirty="0"/>
              <a:t>Composer avec des élèves qui sont tous différents/ gestion de l’hétérogénéité</a:t>
            </a:r>
          </a:p>
          <a:p>
            <a:r>
              <a:rPr lang="fr-FR" dirty="0"/>
              <a:t>Créer un contexte unique pour que chaque élève apprenne selon sa situation personnelle</a:t>
            </a:r>
          </a:p>
          <a:p>
            <a:r>
              <a:rPr lang="fr-FR" dirty="0"/>
              <a:t>Susciter l’engagement de tous les élèves</a:t>
            </a:r>
          </a:p>
          <a:p>
            <a:r>
              <a:rPr lang="fr-FR" dirty="0"/>
              <a:t>Atteindre les objectifs fixés par l’institution</a:t>
            </a:r>
          </a:p>
          <a:p>
            <a:pPr marL="0" indent="0">
              <a:buNone/>
            </a:pPr>
            <a:endParaRPr lang="fr-FR" dirty="0"/>
          </a:p>
          <a:p>
            <a:pPr>
              <a:buFont typeface="Symbol" pitchFamily="2" charset="2"/>
              <a:buChar char="Þ"/>
            </a:pPr>
            <a:r>
              <a:rPr lang="fr-FR" b="1" dirty="0"/>
              <a:t>Nécessité de changer les pratiques pédagogiques plus efficientes  </a:t>
            </a:r>
            <a:r>
              <a:rPr lang="fr-FR" dirty="0"/>
              <a:t>: être plus efficaces en y passant moins de temps !</a:t>
            </a:r>
          </a:p>
          <a:p>
            <a:pPr marL="0" indent="0">
              <a:buNone/>
            </a:pPr>
            <a:endParaRPr lang="fr-FR" dirty="0"/>
          </a:p>
        </p:txBody>
      </p:sp>
    </p:spTree>
    <p:extLst>
      <p:ext uri="{BB962C8B-B14F-4D97-AF65-F5344CB8AC3E}">
        <p14:creationId xmlns:p14="http://schemas.microsoft.com/office/powerpoint/2010/main" val="1402158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482C2183-E538-EE49-BF48-B7A252B68A9A}"/>
              </a:ext>
            </a:extLst>
          </p:cNvPr>
          <p:cNvSpPr>
            <a:spLocks noGrp="1"/>
          </p:cNvSpPr>
          <p:nvPr>
            <p:ph type="title"/>
          </p:nvPr>
        </p:nvSpPr>
        <p:spPr/>
        <p:txBody>
          <a:bodyPr/>
          <a:lstStyle/>
          <a:p>
            <a:endParaRPr lang="fr-FR"/>
          </a:p>
        </p:txBody>
      </p:sp>
      <p:sp>
        <p:nvSpPr>
          <p:cNvPr id="9" name="Espace réservé du contenu 8">
            <a:extLst>
              <a:ext uri="{FF2B5EF4-FFF2-40B4-BE49-F238E27FC236}">
                <a16:creationId xmlns:a16="http://schemas.microsoft.com/office/drawing/2014/main" id="{B623B983-E492-E94A-B5E4-ABDE46E61085}"/>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E4E47BCA-57F2-F94F-8D29-FA43E6BB7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711" y="1735601"/>
            <a:ext cx="4836200" cy="3603988"/>
          </a:xfrm>
          <a:prstGeom prst="rect">
            <a:avLst/>
          </a:prstGeom>
        </p:spPr>
      </p:pic>
    </p:spTree>
    <p:extLst>
      <p:ext uri="{BB962C8B-B14F-4D97-AF65-F5344CB8AC3E}">
        <p14:creationId xmlns:p14="http://schemas.microsoft.com/office/powerpoint/2010/main" val="4119515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4EF48E6-5537-694A-A8D0-BDF354CBAA92}"/>
              </a:ext>
            </a:extLst>
          </p:cNvPr>
          <p:cNvSpPr>
            <a:spLocks noGrp="1"/>
          </p:cNvSpPr>
          <p:nvPr>
            <p:ph type="title"/>
          </p:nvPr>
        </p:nvSpPr>
        <p:spPr>
          <a:xfrm>
            <a:off x="1348450" y="651076"/>
            <a:ext cx="9797969" cy="1485900"/>
          </a:xfrm>
        </p:spPr>
        <p:txBody>
          <a:bodyPr/>
          <a:lstStyle/>
          <a:p>
            <a:r>
              <a:rPr lang="fr-FR" b="1" dirty="0"/>
              <a:t>Mise en situation : </a:t>
            </a:r>
            <a:br>
              <a:rPr lang="fr-FR" b="1" dirty="0"/>
            </a:br>
            <a:r>
              <a:rPr lang="fr-FR" b="1" dirty="0"/>
              <a:t>Quels leviers pour répondre aux enjeux ? </a:t>
            </a:r>
            <a:endParaRPr lang="fr-FR" dirty="0"/>
          </a:p>
        </p:txBody>
      </p:sp>
      <p:sp>
        <p:nvSpPr>
          <p:cNvPr id="6" name="Espace réservé du contenu 5">
            <a:extLst>
              <a:ext uri="{FF2B5EF4-FFF2-40B4-BE49-F238E27FC236}">
                <a16:creationId xmlns:a16="http://schemas.microsoft.com/office/drawing/2014/main" id="{04349608-DAA8-5D4E-BFF0-A3D8030CFF80}"/>
              </a:ext>
            </a:extLst>
          </p:cNvPr>
          <p:cNvSpPr>
            <a:spLocks noGrp="1"/>
          </p:cNvSpPr>
          <p:nvPr>
            <p:ph idx="1"/>
          </p:nvPr>
        </p:nvSpPr>
        <p:spPr/>
        <p:txBody>
          <a:bodyPr/>
          <a:lstStyle/>
          <a:p>
            <a:pPr marL="0" indent="0">
              <a:buNone/>
            </a:pPr>
            <a:r>
              <a:rPr lang="fr-FR" dirty="0"/>
              <a:t>En groupes : </a:t>
            </a:r>
          </a:p>
          <a:p>
            <a:r>
              <a:rPr lang="fr-FR" dirty="0"/>
              <a:t>Sur quels </a:t>
            </a:r>
            <a:r>
              <a:rPr lang="fr-FR" b="1" dirty="0"/>
              <a:t>leviers </a:t>
            </a:r>
            <a:r>
              <a:rPr lang="fr-FR" dirty="0"/>
              <a:t>pouvons-nous jouer pour répondre aux besoins particuliers des élèves ? </a:t>
            </a:r>
          </a:p>
          <a:p>
            <a:r>
              <a:rPr lang="fr-FR" dirty="0"/>
              <a:t>Quels </a:t>
            </a:r>
            <a:r>
              <a:rPr lang="fr-FR" b="1" dirty="0"/>
              <a:t>types d’adaptations </a:t>
            </a:r>
            <a:r>
              <a:rPr lang="fr-FR" dirty="0"/>
              <a:t>possibles ? </a:t>
            </a:r>
          </a:p>
          <a:p>
            <a:endParaRPr lang="fr-FR" dirty="0"/>
          </a:p>
        </p:txBody>
      </p:sp>
    </p:spTree>
    <p:extLst>
      <p:ext uri="{BB962C8B-B14F-4D97-AF65-F5344CB8AC3E}">
        <p14:creationId xmlns:p14="http://schemas.microsoft.com/office/powerpoint/2010/main" val="4230349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7C292C-A8EA-C548-A87D-EDD5EA7E9F54}"/>
              </a:ext>
            </a:extLst>
          </p:cNvPr>
          <p:cNvSpPr>
            <a:spLocks noGrp="1"/>
          </p:cNvSpPr>
          <p:nvPr>
            <p:ph type="title"/>
          </p:nvPr>
        </p:nvSpPr>
        <p:spPr/>
        <p:txBody>
          <a:bodyPr/>
          <a:lstStyle/>
          <a:p>
            <a:r>
              <a:rPr lang="fr-FR" dirty="0"/>
              <a:t>Enseigner, apprendre</a:t>
            </a:r>
          </a:p>
        </p:txBody>
      </p:sp>
      <p:sp>
        <p:nvSpPr>
          <p:cNvPr id="3" name="Espace réservé du contenu 2">
            <a:extLst>
              <a:ext uri="{FF2B5EF4-FFF2-40B4-BE49-F238E27FC236}">
                <a16:creationId xmlns:a16="http://schemas.microsoft.com/office/drawing/2014/main" id="{EA027462-4377-4446-9692-71B8EF0A4AFB}"/>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791709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ADFD9F-C491-A547-9401-7A62FE63EB38}"/>
              </a:ext>
            </a:extLst>
          </p:cNvPr>
          <p:cNvSpPr>
            <a:spLocks noGrp="1"/>
          </p:cNvSpPr>
          <p:nvPr>
            <p:ph type="title"/>
          </p:nvPr>
        </p:nvSpPr>
        <p:spPr/>
        <p:txBody>
          <a:bodyPr>
            <a:normAutofit fontScale="90000"/>
          </a:bodyPr>
          <a:lstStyle/>
          <a:p>
            <a:r>
              <a:rPr lang="fr-FR" b="1" dirty="0"/>
              <a:t>Adapter</a:t>
            </a:r>
            <a:r>
              <a:rPr lang="fr-FR" dirty="0"/>
              <a:t>  : atteindre par des voies différentes un objectif pédagogique commun</a:t>
            </a:r>
          </a:p>
        </p:txBody>
      </p:sp>
      <p:sp>
        <p:nvSpPr>
          <p:cNvPr id="3" name="Espace réservé du contenu 2">
            <a:extLst>
              <a:ext uri="{FF2B5EF4-FFF2-40B4-BE49-F238E27FC236}">
                <a16:creationId xmlns:a16="http://schemas.microsoft.com/office/drawing/2014/main" id="{E77191C7-8CBD-3543-A879-4A7708CBD218}"/>
              </a:ext>
            </a:extLst>
          </p:cNvPr>
          <p:cNvSpPr>
            <a:spLocks noGrp="1"/>
          </p:cNvSpPr>
          <p:nvPr>
            <p:ph idx="1"/>
          </p:nvPr>
        </p:nvSpPr>
        <p:spPr/>
        <p:txBody>
          <a:bodyPr/>
          <a:lstStyle/>
          <a:p>
            <a:pPr lvl="0">
              <a:buFontTx/>
              <a:buChar char="-"/>
            </a:pPr>
            <a:endParaRPr lang="fr-FR" dirty="0">
              <a:latin typeface="Calibri" charset="0"/>
              <a:ea typeface="Calibri" charset="0"/>
              <a:cs typeface="Times New Roman" charset="0"/>
            </a:endParaRPr>
          </a:p>
          <a:p>
            <a:r>
              <a:rPr lang="fr-FR" dirty="0">
                <a:latin typeface="Calibri" charset="0"/>
                <a:ea typeface="Calibri" charset="0"/>
                <a:cs typeface="Times New Roman" charset="0"/>
              </a:rPr>
              <a:t>Avez-vous le sentiment d’adapter ? </a:t>
            </a:r>
          </a:p>
          <a:p>
            <a:r>
              <a:rPr lang="fr-FR" dirty="0">
                <a:latin typeface="Calibri" charset="0"/>
                <a:ea typeface="Calibri" charset="0"/>
                <a:cs typeface="Times New Roman" charset="0"/>
              </a:rPr>
              <a:t>Exemples </a:t>
            </a:r>
          </a:p>
          <a:p>
            <a:endParaRPr lang="fr-FR" dirty="0">
              <a:latin typeface="Calibri" charset="0"/>
              <a:ea typeface="Calibri" charset="0"/>
              <a:cs typeface="Times New Roman" charset="0"/>
            </a:endParaRPr>
          </a:p>
          <a:p>
            <a:endParaRPr lang="fr-FR" dirty="0">
              <a:latin typeface="Calibri" charset="0"/>
              <a:ea typeface="Calibri" charset="0"/>
              <a:cs typeface="Times New Roman" charset="0"/>
            </a:endParaRPr>
          </a:p>
          <a:p>
            <a:endParaRPr lang="fr-FR" dirty="0"/>
          </a:p>
        </p:txBody>
      </p:sp>
      <p:pic>
        <p:nvPicPr>
          <p:cNvPr id="4" name="Picture 2">
            <a:extLst>
              <a:ext uri="{FF2B5EF4-FFF2-40B4-BE49-F238E27FC236}">
                <a16:creationId xmlns:a16="http://schemas.microsoft.com/office/drawing/2014/main" id="{7D09663A-6616-B242-9954-592C07259C8F}"/>
              </a:ext>
            </a:extLst>
          </p:cNvPr>
          <p:cNvPicPr>
            <a:picLocks noChangeAspect="1" noChangeArrowheads="1"/>
          </p:cNvPicPr>
          <p:nvPr/>
        </p:nvPicPr>
        <p:blipFill>
          <a:blip r:embed="rId2"/>
          <a:srcRect/>
          <a:stretch>
            <a:fillRect/>
          </a:stretch>
        </p:blipFill>
        <p:spPr>
          <a:xfrm>
            <a:off x="5586804" y="2171700"/>
            <a:ext cx="6397072" cy="4314867"/>
          </a:xfrm>
          <a:prstGeom prst="rect">
            <a:avLst/>
          </a:prstGeom>
          <a:ln w="25400">
            <a:solidFill>
              <a:schemeClr val="bg1">
                <a:lumMod val="85000"/>
              </a:schemeClr>
            </a:solidFill>
          </a:ln>
        </p:spPr>
      </p:pic>
    </p:spTree>
    <p:extLst>
      <p:ext uri="{BB962C8B-B14F-4D97-AF65-F5344CB8AC3E}">
        <p14:creationId xmlns:p14="http://schemas.microsoft.com/office/powerpoint/2010/main" val="548611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02F545-49A3-4C4D-8534-AB32FC11D0D2}"/>
              </a:ext>
            </a:extLst>
          </p:cNvPr>
          <p:cNvSpPr>
            <a:spLocks noGrp="1"/>
          </p:cNvSpPr>
          <p:nvPr>
            <p:ph type="title"/>
          </p:nvPr>
        </p:nvSpPr>
        <p:spPr/>
        <p:txBody>
          <a:bodyPr/>
          <a:lstStyle/>
          <a:p>
            <a:r>
              <a:rPr lang="fr-FR" dirty="0"/>
              <a:t>Adapter : </a:t>
            </a:r>
          </a:p>
        </p:txBody>
      </p:sp>
      <p:sp>
        <p:nvSpPr>
          <p:cNvPr id="3" name="Espace réservé du contenu 2">
            <a:extLst>
              <a:ext uri="{FF2B5EF4-FFF2-40B4-BE49-F238E27FC236}">
                <a16:creationId xmlns:a16="http://schemas.microsoft.com/office/drawing/2014/main" id="{660E682E-D1BC-E242-BD24-7CDF66E32A94}"/>
              </a:ext>
            </a:extLst>
          </p:cNvPr>
          <p:cNvSpPr>
            <a:spLocks noGrp="1"/>
          </p:cNvSpPr>
          <p:nvPr>
            <p:ph idx="1"/>
          </p:nvPr>
        </p:nvSpPr>
        <p:spPr/>
        <p:txBody>
          <a:bodyPr/>
          <a:lstStyle/>
          <a:p>
            <a:r>
              <a:rPr lang="fr-FR" altLang="fr-FR" dirty="0">
                <a:latin typeface="Arial" pitchFamily="34" charset="0"/>
              </a:rPr>
              <a:t>C’est prévoir au </a:t>
            </a:r>
            <a:r>
              <a:rPr lang="fr-FR" altLang="fr-FR" b="1" dirty="0">
                <a:latin typeface="Arial" pitchFamily="34" charset="0"/>
              </a:rPr>
              <a:t>moment de la planification </a:t>
            </a:r>
            <a:r>
              <a:rPr lang="fr-FR" altLang="fr-FR" dirty="0">
                <a:latin typeface="Arial" pitchFamily="34" charset="0"/>
              </a:rPr>
              <a:t>les </a:t>
            </a:r>
            <a:r>
              <a:rPr lang="fr-FR" altLang="fr-FR" b="1" dirty="0">
                <a:latin typeface="Arial" pitchFamily="34" charset="0"/>
              </a:rPr>
              <a:t>moyens à donner </a:t>
            </a:r>
            <a:r>
              <a:rPr lang="fr-FR" altLang="fr-FR" dirty="0">
                <a:latin typeface="Arial" pitchFamily="34" charset="0"/>
              </a:rPr>
              <a:t>pour permettre aux élèves qui manifestent </a:t>
            </a:r>
            <a:r>
              <a:rPr lang="fr-FR" altLang="fr-FR" b="1" dirty="0">
                <a:latin typeface="Arial" pitchFamily="34" charset="0"/>
              </a:rPr>
              <a:t>des besoins particuliers </a:t>
            </a:r>
            <a:r>
              <a:rPr lang="fr-FR" altLang="fr-FR" dirty="0">
                <a:latin typeface="Arial" pitchFamily="34" charset="0"/>
              </a:rPr>
              <a:t>de réaliser des </a:t>
            </a:r>
            <a:r>
              <a:rPr lang="fr-FR" altLang="fr-FR" b="1" dirty="0">
                <a:latin typeface="Arial" pitchFamily="34" charset="0"/>
              </a:rPr>
              <a:t>apprentissages </a:t>
            </a:r>
            <a:r>
              <a:rPr lang="fr-FR" altLang="fr-FR" dirty="0">
                <a:latin typeface="Arial" pitchFamily="34" charset="0"/>
              </a:rPr>
              <a:t>reliés aux</a:t>
            </a:r>
            <a:r>
              <a:rPr lang="fr-FR" altLang="fr-FR" b="1" dirty="0">
                <a:latin typeface="Arial" pitchFamily="34" charset="0"/>
              </a:rPr>
              <a:t> objectifs des programmes.</a:t>
            </a:r>
          </a:p>
          <a:p>
            <a:pPr marL="0" indent="0">
              <a:buNone/>
            </a:pPr>
            <a:endParaRPr lang="fr-FR" altLang="fr-FR" b="1" dirty="0">
              <a:latin typeface="Arial" pitchFamily="34" charset="0"/>
            </a:endParaRPr>
          </a:p>
          <a:p>
            <a:r>
              <a:rPr lang="fr-FR" b="1" dirty="0"/>
              <a:t>C’est anticiper les problèmes.</a:t>
            </a:r>
          </a:p>
          <a:p>
            <a:pPr marL="0" indent="0">
              <a:buNone/>
            </a:pPr>
            <a:endParaRPr lang="fr-FR" dirty="0"/>
          </a:p>
          <a:p>
            <a:pPr>
              <a:buFont typeface="Symbol" pitchFamily="2" charset="2"/>
              <a:buChar char="Þ"/>
              <a:defRPr/>
            </a:pPr>
            <a:r>
              <a:rPr lang="fr-FR" b="1" dirty="0">
                <a:solidFill>
                  <a:srgbClr val="FF0000"/>
                </a:solidFill>
              </a:rPr>
              <a:t>CE N’EST PAS : </a:t>
            </a:r>
            <a:r>
              <a:rPr lang="fr-FR" dirty="0">
                <a:solidFill>
                  <a:srgbClr val="FF0000"/>
                </a:solidFill>
              </a:rPr>
              <a:t>du soutien ou de la remédiation</a:t>
            </a:r>
            <a:r>
              <a:rPr lang="fr-FR" b="1" dirty="0">
                <a:solidFill>
                  <a:srgbClr val="FF0000"/>
                </a:solidFill>
              </a:rPr>
              <a:t>. </a:t>
            </a:r>
          </a:p>
          <a:p>
            <a:pPr>
              <a:buFont typeface="Symbol" pitchFamily="2" charset="2"/>
              <a:buChar char="Þ"/>
              <a:defRPr/>
            </a:pPr>
            <a:r>
              <a:rPr lang="fr-FR" b="1" dirty="0">
                <a:solidFill>
                  <a:srgbClr val="FF0000"/>
                </a:solidFill>
              </a:rPr>
              <a:t>CE N’EST PAS  : </a:t>
            </a:r>
            <a:r>
              <a:rPr lang="fr-FR" dirty="0">
                <a:solidFill>
                  <a:srgbClr val="FF0000"/>
                </a:solidFill>
              </a:rPr>
              <a:t>duper, leurrer </a:t>
            </a:r>
          </a:p>
          <a:p>
            <a:endParaRPr lang="fr-FR" dirty="0"/>
          </a:p>
        </p:txBody>
      </p:sp>
    </p:spTree>
    <p:extLst>
      <p:ext uri="{BB962C8B-B14F-4D97-AF65-F5344CB8AC3E}">
        <p14:creationId xmlns:p14="http://schemas.microsoft.com/office/powerpoint/2010/main" val="2094681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E332BF-00C6-CD4F-87DC-A3A55E530FAB}"/>
              </a:ext>
            </a:extLst>
          </p:cNvPr>
          <p:cNvSpPr>
            <a:spLocks noGrp="1"/>
          </p:cNvSpPr>
          <p:nvPr>
            <p:ph type="title"/>
          </p:nvPr>
        </p:nvSpPr>
        <p:spPr/>
        <p:txBody>
          <a:bodyPr/>
          <a:lstStyle/>
          <a:p>
            <a:r>
              <a:rPr lang="fr-FR" dirty="0"/>
              <a:t>Plan de la formation : </a:t>
            </a:r>
          </a:p>
        </p:txBody>
      </p:sp>
      <p:sp>
        <p:nvSpPr>
          <p:cNvPr id="3" name="Espace réservé du contenu 2">
            <a:extLst>
              <a:ext uri="{FF2B5EF4-FFF2-40B4-BE49-F238E27FC236}">
                <a16:creationId xmlns:a16="http://schemas.microsoft.com/office/drawing/2014/main" id="{437794F9-B9D9-E141-8493-0D31ACB7253D}"/>
              </a:ext>
            </a:extLst>
          </p:cNvPr>
          <p:cNvSpPr>
            <a:spLocks noGrp="1"/>
          </p:cNvSpPr>
          <p:nvPr>
            <p:ph idx="1"/>
          </p:nvPr>
        </p:nvSpPr>
        <p:spPr>
          <a:xfrm>
            <a:off x="1371600" y="1352550"/>
            <a:ext cx="9601200" cy="5295900"/>
          </a:xfrm>
        </p:spPr>
        <p:txBody>
          <a:bodyPr>
            <a:normAutofit fontScale="92500" lnSpcReduction="20000"/>
          </a:bodyPr>
          <a:lstStyle/>
          <a:p>
            <a:pPr marL="0" indent="0">
              <a:buNone/>
            </a:pPr>
            <a:r>
              <a:rPr lang="fr-FR" b="1" dirty="0"/>
              <a:t>I.  Qu’est-ce que l’inclusion ? </a:t>
            </a:r>
          </a:p>
          <a:p>
            <a:pPr marL="0" indent="0">
              <a:buNone/>
            </a:pPr>
            <a:r>
              <a:rPr lang="fr-FR" dirty="0"/>
              <a:t>De l’exclusion à l’inclusion….</a:t>
            </a:r>
          </a:p>
          <a:p>
            <a:pPr marL="0" indent="0">
              <a:buNone/>
            </a:pPr>
            <a:r>
              <a:rPr lang="fr-FR" dirty="0"/>
              <a:t>2005 : année clé pour la logique inclusive</a:t>
            </a:r>
          </a:p>
          <a:p>
            <a:pPr marL="0" indent="0">
              <a:buNone/>
            </a:pPr>
            <a:r>
              <a:rPr lang="fr-FR" b="1" dirty="0"/>
              <a:t>II. Handicap et troubles : obstacles aux apprentissages ? </a:t>
            </a:r>
          </a:p>
          <a:p>
            <a:pPr marL="0" indent="0">
              <a:buNone/>
            </a:pPr>
            <a:r>
              <a:rPr lang="fr-FR" dirty="0"/>
              <a:t>Différencier difficulté et troubles</a:t>
            </a:r>
          </a:p>
          <a:p>
            <a:pPr marL="0" indent="0">
              <a:buNone/>
            </a:pPr>
            <a:r>
              <a:rPr lang="fr-FR" dirty="0"/>
              <a:t>Mise en situation de handicap : exercice + analyse</a:t>
            </a:r>
          </a:p>
          <a:p>
            <a:pPr marL="0" indent="0">
              <a:buNone/>
            </a:pPr>
            <a:r>
              <a:rPr lang="fr-FR" dirty="0"/>
              <a:t>Les troubles + </a:t>
            </a:r>
            <a:r>
              <a:rPr lang="fr-FR" dirty="0" err="1"/>
              <a:t>padlet</a:t>
            </a:r>
            <a:endParaRPr lang="fr-FR" dirty="0"/>
          </a:p>
          <a:p>
            <a:pPr marL="0" indent="0">
              <a:buNone/>
            </a:pPr>
            <a:r>
              <a:rPr lang="fr-FR" dirty="0"/>
              <a:t>Les principales difficultés rencontrées par les  élèves à BEP</a:t>
            </a:r>
          </a:p>
          <a:p>
            <a:pPr marL="0" indent="0">
              <a:buNone/>
            </a:pPr>
            <a:r>
              <a:rPr lang="fr-FR" b="1" dirty="0"/>
              <a:t>III. Adaptation, différenciation …complications ?!</a:t>
            </a:r>
          </a:p>
          <a:p>
            <a:pPr marL="0" indent="0">
              <a:buNone/>
            </a:pPr>
            <a:r>
              <a:rPr lang="fr-FR" dirty="0"/>
              <a:t>Les enjeux</a:t>
            </a:r>
          </a:p>
          <a:p>
            <a:pPr marL="0" indent="0">
              <a:buNone/>
            </a:pPr>
            <a:r>
              <a:rPr lang="fr-FR" dirty="0"/>
              <a:t>Mise en situation : quel leviers pour répondre aux enjeux ? </a:t>
            </a:r>
          </a:p>
          <a:p>
            <a:pPr marL="0" indent="0">
              <a:buNone/>
            </a:pPr>
            <a:r>
              <a:rPr lang="fr-FR" dirty="0"/>
              <a:t>Mise en situation : Adapter  : Quoi ? Comment ? Pourquoi ? </a:t>
            </a:r>
          </a:p>
          <a:p>
            <a:pPr marL="0" indent="0">
              <a:buNone/>
            </a:pPr>
            <a:endParaRPr lang="fr-FR" b="1" dirty="0"/>
          </a:p>
          <a:p>
            <a:pPr marL="0" indent="0">
              <a:buNone/>
            </a:pPr>
            <a:r>
              <a:rPr lang="fr-FR" dirty="0"/>
              <a:t>Bilan</a:t>
            </a:r>
          </a:p>
          <a:p>
            <a:endParaRPr lang="fr-FR" dirty="0"/>
          </a:p>
        </p:txBody>
      </p:sp>
    </p:spTree>
    <p:extLst>
      <p:ext uri="{BB962C8B-B14F-4D97-AF65-F5344CB8AC3E}">
        <p14:creationId xmlns:p14="http://schemas.microsoft.com/office/powerpoint/2010/main" val="1158101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F9B6C1-458E-5C46-806C-2F5310F71CFA}"/>
              </a:ext>
            </a:extLst>
          </p:cNvPr>
          <p:cNvSpPr>
            <a:spLocks noGrp="1"/>
          </p:cNvSpPr>
          <p:nvPr>
            <p:ph type="title"/>
          </p:nvPr>
        </p:nvSpPr>
        <p:spPr/>
        <p:txBody>
          <a:bodyPr/>
          <a:lstStyle/>
          <a:p>
            <a:r>
              <a:rPr lang="fr-FR" b="1" dirty="0">
                <a:solidFill>
                  <a:schemeClr val="tx1"/>
                </a:solidFill>
              </a:rPr>
              <a:t>Adapter : Quoi ? Comment ? Pourquoi ?</a:t>
            </a:r>
            <a:endParaRPr lang="fr-FR" dirty="0">
              <a:solidFill>
                <a:schemeClr val="tx1"/>
              </a:solidFill>
            </a:endParaRPr>
          </a:p>
        </p:txBody>
      </p:sp>
      <p:pic>
        <p:nvPicPr>
          <p:cNvPr id="5" name="Espace réservé du contenu 4">
            <a:extLst>
              <a:ext uri="{FF2B5EF4-FFF2-40B4-BE49-F238E27FC236}">
                <a16:creationId xmlns:a16="http://schemas.microsoft.com/office/drawing/2014/main" id="{B32BF6FA-5377-B34C-8918-28060CD941E3}"/>
              </a:ext>
            </a:extLst>
          </p:cNvPr>
          <p:cNvPicPr>
            <a:picLocks noGrp="1" noChangeAspect="1"/>
          </p:cNvPicPr>
          <p:nvPr>
            <p:ph idx="1"/>
          </p:nvPr>
        </p:nvPicPr>
        <p:blipFill>
          <a:blip r:embed="rId2"/>
          <a:stretch>
            <a:fillRect/>
          </a:stretch>
        </p:blipFill>
        <p:spPr>
          <a:xfrm>
            <a:off x="1519310" y="1428750"/>
            <a:ext cx="9931791" cy="6765280"/>
          </a:xfrm>
        </p:spPr>
      </p:pic>
    </p:spTree>
    <p:extLst>
      <p:ext uri="{BB962C8B-B14F-4D97-AF65-F5344CB8AC3E}">
        <p14:creationId xmlns:p14="http://schemas.microsoft.com/office/powerpoint/2010/main" val="1588892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EFF1A8A-4463-A94B-9ED0-BF08B0CC819A}"/>
              </a:ext>
            </a:extLst>
          </p:cNvPr>
          <p:cNvSpPr>
            <a:spLocks noGrp="1"/>
          </p:cNvSpPr>
          <p:nvPr>
            <p:ph idx="1"/>
          </p:nvPr>
        </p:nvSpPr>
        <p:spPr>
          <a:xfrm>
            <a:off x="1371600" y="601884"/>
            <a:ext cx="9601200" cy="5265516"/>
          </a:xfrm>
        </p:spPr>
        <p:txBody>
          <a:bodyPr>
            <a:normAutofit/>
          </a:bodyPr>
          <a:lstStyle/>
          <a:p>
            <a:pPr marL="457200" indent="-457200" algn="just">
              <a:lnSpc>
                <a:spcPct val="150000"/>
              </a:lnSpc>
              <a:buFont typeface="+mj-lt"/>
              <a:buAutoNum type="arabicPeriod"/>
            </a:pPr>
            <a:r>
              <a:rPr lang="fr-FR" b="1" dirty="0">
                <a:solidFill>
                  <a:srgbClr val="00B050"/>
                </a:solidFill>
              </a:rPr>
              <a:t>Adapter le cadre de travail </a:t>
            </a:r>
            <a:r>
              <a:rPr lang="fr-FR" dirty="0">
                <a:solidFill>
                  <a:srgbClr val="00B050"/>
                </a:solidFill>
              </a:rPr>
              <a:t>: </a:t>
            </a:r>
            <a:r>
              <a:rPr lang="fr-FR" dirty="0"/>
              <a:t>le temps, l’espace, les règles de fonctionnement…</a:t>
            </a:r>
          </a:p>
          <a:p>
            <a:pPr marL="457200" indent="-457200" algn="just">
              <a:lnSpc>
                <a:spcPct val="150000"/>
              </a:lnSpc>
              <a:buFont typeface="+mj-lt"/>
              <a:buAutoNum type="arabicPeriod"/>
            </a:pPr>
            <a:r>
              <a:rPr lang="fr-FR" b="1" dirty="0">
                <a:solidFill>
                  <a:schemeClr val="accent1"/>
                </a:solidFill>
              </a:rPr>
              <a:t>Adapter les exigences </a:t>
            </a:r>
            <a:r>
              <a:rPr lang="fr-FR" dirty="0"/>
              <a:t>en fonction du </a:t>
            </a:r>
            <a:r>
              <a:rPr lang="fr-FR" dirty="0" err="1"/>
              <a:t>pps</a:t>
            </a:r>
            <a:r>
              <a:rPr lang="fr-FR" dirty="0"/>
              <a:t>/du projet individuel</a:t>
            </a:r>
          </a:p>
          <a:p>
            <a:pPr marL="457200" indent="-457200" algn="just">
              <a:lnSpc>
                <a:spcPct val="150000"/>
              </a:lnSpc>
              <a:buFont typeface="+mj-lt"/>
              <a:buAutoNum type="arabicPeriod"/>
            </a:pPr>
            <a:r>
              <a:rPr lang="fr-FR" b="1" dirty="0">
                <a:solidFill>
                  <a:srgbClr val="00B0F0"/>
                </a:solidFill>
              </a:rPr>
              <a:t>Adapter les supports</a:t>
            </a:r>
            <a:r>
              <a:rPr lang="fr-FR" dirty="0">
                <a:solidFill>
                  <a:srgbClr val="00B0F0"/>
                </a:solidFill>
              </a:rPr>
              <a:t> : </a:t>
            </a:r>
            <a:r>
              <a:rPr lang="fr-FR" dirty="0">
                <a:solidFill>
                  <a:schemeClr val="tx1"/>
                </a:solidFill>
              </a:rPr>
              <a:t>les d</a:t>
            </a:r>
            <a:r>
              <a:rPr lang="fr-FR" dirty="0"/>
              <a:t>ocuments, la trace écrite, les consignes, les évaluations</a:t>
            </a:r>
          </a:p>
          <a:p>
            <a:pPr marL="457200" indent="-457200" algn="just">
              <a:lnSpc>
                <a:spcPct val="150000"/>
              </a:lnSpc>
              <a:buFont typeface="+mj-lt"/>
              <a:buAutoNum type="arabicPeriod"/>
            </a:pPr>
            <a:r>
              <a:rPr lang="fr-FR" b="1" dirty="0">
                <a:solidFill>
                  <a:srgbClr val="FF0000"/>
                </a:solidFill>
              </a:rPr>
              <a:t>Adapter la pédagogie/la didactique</a:t>
            </a:r>
            <a:r>
              <a:rPr lang="fr-FR" dirty="0">
                <a:solidFill>
                  <a:srgbClr val="FF0000"/>
                </a:solidFill>
              </a:rPr>
              <a:t> </a:t>
            </a:r>
            <a:r>
              <a:rPr lang="fr-FR" dirty="0"/>
              <a:t>: différenciation, individualisation, coopérations, guidance de l’enseignant, articulation classe/dispositif</a:t>
            </a:r>
          </a:p>
          <a:p>
            <a:pPr marL="457200" indent="-457200" algn="just">
              <a:lnSpc>
                <a:spcPct val="150000"/>
              </a:lnSpc>
              <a:buFont typeface="+mj-lt"/>
              <a:buAutoNum type="arabicPeriod"/>
            </a:pPr>
            <a:r>
              <a:rPr lang="fr-FR" b="1" dirty="0"/>
              <a:t>Adapter la situation </a:t>
            </a:r>
          </a:p>
          <a:p>
            <a:pPr marL="0" lvl="0" indent="0" algn="just">
              <a:buNone/>
            </a:pPr>
            <a:r>
              <a:rPr lang="fr-FR" dirty="0"/>
              <a:t>			</a:t>
            </a:r>
          </a:p>
          <a:p>
            <a:pPr marL="0" lvl="0" indent="0" algn="just">
              <a:buNone/>
            </a:pPr>
            <a:r>
              <a:rPr lang="fr-FR" dirty="0"/>
              <a:t> + </a:t>
            </a:r>
            <a:r>
              <a:rPr lang="fr-FR" b="1" dirty="0"/>
              <a:t>Bienveillance/soutien/accompagnement</a:t>
            </a:r>
          </a:p>
          <a:p>
            <a:pPr marL="0" indent="0">
              <a:buNone/>
            </a:pPr>
            <a:endParaRPr lang="fr-FR" dirty="0"/>
          </a:p>
        </p:txBody>
      </p:sp>
    </p:spTree>
    <p:extLst>
      <p:ext uri="{BB962C8B-B14F-4D97-AF65-F5344CB8AC3E}">
        <p14:creationId xmlns:p14="http://schemas.microsoft.com/office/powerpoint/2010/main" val="610298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2F976F-C033-A641-83F1-7F67E8A4136E}"/>
              </a:ext>
            </a:extLst>
          </p:cNvPr>
          <p:cNvSpPr>
            <a:spLocks noGrp="1"/>
          </p:cNvSpPr>
          <p:nvPr>
            <p:ph type="title"/>
          </p:nvPr>
        </p:nvSpPr>
        <p:spPr/>
        <p:txBody>
          <a:bodyPr/>
          <a:lstStyle/>
          <a:p>
            <a:r>
              <a:rPr lang="fr-FR" b="1" dirty="0">
                <a:solidFill>
                  <a:srgbClr val="00B050"/>
                </a:solidFill>
              </a:rPr>
              <a:t>1. Adapter le cadre de travail </a:t>
            </a:r>
            <a:endParaRPr lang="fr-FR" dirty="0"/>
          </a:p>
        </p:txBody>
      </p:sp>
      <p:sp>
        <p:nvSpPr>
          <p:cNvPr id="3" name="Espace réservé du contenu 2">
            <a:extLst>
              <a:ext uri="{FF2B5EF4-FFF2-40B4-BE49-F238E27FC236}">
                <a16:creationId xmlns:a16="http://schemas.microsoft.com/office/drawing/2014/main" id="{1966F05C-74AB-C34B-9F9B-96EFC6CE9CFD}"/>
              </a:ext>
            </a:extLst>
          </p:cNvPr>
          <p:cNvSpPr>
            <a:spLocks noGrp="1"/>
          </p:cNvSpPr>
          <p:nvPr>
            <p:ph idx="1"/>
          </p:nvPr>
        </p:nvSpPr>
        <p:spPr/>
        <p:txBody>
          <a:bodyPr/>
          <a:lstStyle/>
          <a:p>
            <a:pPr lvl="0">
              <a:buFont typeface="Wingdings" charset="2"/>
              <a:buChar char="v"/>
            </a:pPr>
            <a:r>
              <a:rPr lang="fr-FR" dirty="0"/>
              <a:t>Le temps </a:t>
            </a:r>
          </a:p>
          <a:p>
            <a:pPr lvl="0">
              <a:buFont typeface="Wingdings" charset="2"/>
              <a:buChar char="v"/>
            </a:pPr>
            <a:r>
              <a:rPr lang="fr-FR" dirty="0"/>
              <a:t>L’espace</a:t>
            </a:r>
          </a:p>
          <a:p>
            <a:pPr lvl="0">
              <a:buFont typeface="Wingdings" charset="2"/>
              <a:buChar char="v"/>
            </a:pPr>
            <a:r>
              <a:rPr lang="fr-FR" dirty="0"/>
              <a:t>Les règles de vie de classe</a:t>
            </a:r>
          </a:p>
          <a:p>
            <a:pPr marL="0" indent="0">
              <a:buNone/>
            </a:pPr>
            <a:endParaRPr lang="fr-FR" dirty="0"/>
          </a:p>
          <a:p>
            <a:pPr marL="0" indent="0">
              <a:buNone/>
            </a:pPr>
            <a:r>
              <a:rPr lang="fr-FR" dirty="0"/>
              <a:t>=&gt; </a:t>
            </a:r>
            <a:r>
              <a:rPr lang="fr-FR" b="1" i="1" dirty="0"/>
              <a:t>Objectif</a:t>
            </a:r>
            <a:r>
              <a:rPr lang="fr-FR" i="1" dirty="0"/>
              <a:t> : Créer un cadre intelligible, rassurant et contenant</a:t>
            </a:r>
            <a:endParaRPr lang="fr-FR" dirty="0"/>
          </a:p>
          <a:p>
            <a:pPr marL="0" indent="0">
              <a:buNone/>
            </a:pPr>
            <a:endParaRPr lang="fr-FR" dirty="0"/>
          </a:p>
        </p:txBody>
      </p:sp>
    </p:spTree>
    <p:extLst>
      <p:ext uri="{BB962C8B-B14F-4D97-AF65-F5344CB8AC3E}">
        <p14:creationId xmlns:p14="http://schemas.microsoft.com/office/powerpoint/2010/main" val="4274245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D492A-C31D-D446-A173-B35078C41FA5}"/>
              </a:ext>
            </a:extLst>
          </p:cNvPr>
          <p:cNvSpPr>
            <a:spLocks noGrp="1"/>
          </p:cNvSpPr>
          <p:nvPr>
            <p:ph type="title"/>
          </p:nvPr>
        </p:nvSpPr>
        <p:spPr/>
        <p:txBody>
          <a:bodyPr/>
          <a:lstStyle/>
          <a:p>
            <a:r>
              <a:rPr lang="fr-FR" dirty="0">
                <a:solidFill>
                  <a:srgbClr val="92D050"/>
                </a:solidFill>
              </a:rPr>
              <a:t>1.1. Adapter le temps</a:t>
            </a:r>
          </a:p>
        </p:txBody>
      </p:sp>
      <p:sp>
        <p:nvSpPr>
          <p:cNvPr id="3" name="Espace réservé du contenu 2">
            <a:extLst>
              <a:ext uri="{FF2B5EF4-FFF2-40B4-BE49-F238E27FC236}">
                <a16:creationId xmlns:a16="http://schemas.microsoft.com/office/drawing/2014/main" id="{DB666860-B56E-4847-A144-F6CE36A6273A}"/>
              </a:ext>
            </a:extLst>
          </p:cNvPr>
          <p:cNvSpPr>
            <a:spLocks noGrp="1"/>
          </p:cNvSpPr>
          <p:nvPr>
            <p:ph idx="1"/>
          </p:nvPr>
        </p:nvSpPr>
        <p:spPr/>
        <p:txBody>
          <a:bodyPr/>
          <a:lstStyle/>
          <a:p>
            <a:pPr>
              <a:buFontTx/>
              <a:buChar char="-"/>
            </a:pPr>
            <a:r>
              <a:rPr lang="fr-FR" b="1" dirty="0"/>
              <a:t>Présenter la séance prévue </a:t>
            </a:r>
            <a:r>
              <a:rPr lang="fr-FR" dirty="0"/>
              <a:t>: limiter le stress lié à l’inconnu</a:t>
            </a:r>
          </a:p>
          <a:p>
            <a:pPr>
              <a:buFontTx/>
              <a:buChar char="-"/>
            </a:pPr>
            <a:r>
              <a:rPr lang="fr-FR" b="1" dirty="0"/>
              <a:t>Rituels</a:t>
            </a:r>
            <a:r>
              <a:rPr lang="fr-FR" dirty="0"/>
              <a:t> de début et fin de séance</a:t>
            </a:r>
          </a:p>
          <a:p>
            <a:pPr>
              <a:buFontTx/>
              <a:buChar char="-"/>
            </a:pPr>
            <a:r>
              <a:rPr lang="fr-FR" dirty="0"/>
              <a:t>Faire des </a:t>
            </a:r>
            <a:r>
              <a:rPr lang="fr-FR" b="1" dirty="0"/>
              <a:t>pauses</a:t>
            </a:r>
            <a:r>
              <a:rPr lang="fr-FR" dirty="0"/>
              <a:t>, des </a:t>
            </a:r>
            <a:r>
              <a:rPr lang="fr-FR" b="1" dirty="0"/>
              <a:t>points, marquer les étapes</a:t>
            </a:r>
          </a:p>
          <a:p>
            <a:pPr>
              <a:buFontTx/>
              <a:buChar char="-"/>
            </a:pPr>
            <a:r>
              <a:rPr lang="fr-FR" b="1" dirty="0"/>
              <a:t>Anticiper et planifier les transitions </a:t>
            </a:r>
            <a:r>
              <a:rPr lang="fr-FR" dirty="0"/>
              <a:t>pour rassurer. </a:t>
            </a:r>
          </a:p>
          <a:p>
            <a:pPr>
              <a:buFontTx/>
              <a:buChar char="-"/>
            </a:pPr>
            <a:r>
              <a:rPr lang="fr-FR" b="1" dirty="0"/>
              <a:t>Fixer un temps pour les activités </a:t>
            </a:r>
            <a:r>
              <a:rPr lang="fr-FR" dirty="0"/>
              <a:t>: mieux vaut un investissement court mais intense que pas d’investissement réel : but augmenter le temps de concentration progressivement (efficace pour comportement et autisme)</a:t>
            </a:r>
          </a:p>
          <a:p>
            <a:pPr marL="0" indent="0">
              <a:buNone/>
            </a:pPr>
            <a:r>
              <a:rPr lang="fr-FR" b="1" dirty="0"/>
              <a:t>=&gt; Structurer/rassurer/varier</a:t>
            </a:r>
          </a:p>
          <a:p>
            <a:endParaRPr lang="fr-FR" dirty="0"/>
          </a:p>
        </p:txBody>
      </p:sp>
    </p:spTree>
    <p:extLst>
      <p:ext uri="{BB962C8B-B14F-4D97-AF65-F5344CB8AC3E}">
        <p14:creationId xmlns:p14="http://schemas.microsoft.com/office/powerpoint/2010/main" val="500114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A09FD0-6DB5-5445-A687-DEF59EA77EEF}"/>
              </a:ext>
            </a:extLst>
          </p:cNvPr>
          <p:cNvSpPr>
            <a:spLocks noGrp="1"/>
          </p:cNvSpPr>
          <p:nvPr>
            <p:ph type="title"/>
          </p:nvPr>
        </p:nvSpPr>
        <p:spPr/>
        <p:txBody>
          <a:bodyPr/>
          <a:lstStyle/>
          <a:p>
            <a:r>
              <a:rPr lang="fr-FR" dirty="0">
                <a:solidFill>
                  <a:srgbClr val="92D050"/>
                </a:solidFill>
              </a:rPr>
              <a:t>1.2 : Adapter l’espace</a:t>
            </a:r>
          </a:p>
        </p:txBody>
      </p:sp>
      <p:sp>
        <p:nvSpPr>
          <p:cNvPr id="3" name="Espace réservé du contenu 2">
            <a:extLst>
              <a:ext uri="{FF2B5EF4-FFF2-40B4-BE49-F238E27FC236}">
                <a16:creationId xmlns:a16="http://schemas.microsoft.com/office/drawing/2014/main" id="{A1BF5AFF-FCD9-5F4D-9F61-8A197F4AEADC}"/>
              </a:ext>
            </a:extLst>
          </p:cNvPr>
          <p:cNvSpPr>
            <a:spLocks noGrp="1"/>
          </p:cNvSpPr>
          <p:nvPr>
            <p:ph idx="1"/>
          </p:nvPr>
        </p:nvSpPr>
        <p:spPr/>
        <p:txBody>
          <a:bodyPr/>
          <a:lstStyle/>
          <a:p>
            <a:r>
              <a:rPr lang="fr-FR" altLang="fr-FR" b="1" dirty="0">
                <a:latin typeface="Arial" pitchFamily="34" charset="0"/>
                <a:cs typeface="Arial" pitchFamily="34" charset="0"/>
              </a:rPr>
              <a:t>Placement de l’élève, </a:t>
            </a:r>
            <a:r>
              <a:rPr lang="fr-FR" altLang="fr-FR" dirty="0">
                <a:latin typeface="Arial" pitchFamily="34" charset="0"/>
                <a:cs typeface="Arial" pitchFamily="34" charset="0"/>
              </a:rPr>
              <a:t>aménagement des conditions matérielles (outils individuels à disposition)….</a:t>
            </a:r>
          </a:p>
          <a:p>
            <a:r>
              <a:rPr lang="fr-FR" b="1" dirty="0"/>
              <a:t>Aménager des coins </a:t>
            </a:r>
            <a:r>
              <a:rPr lang="fr-FR" dirty="0"/>
              <a:t>repos/refuge ou l’élève peut se ressourcer temporairement. </a:t>
            </a:r>
            <a:endParaRPr lang="fr-FR" altLang="fr-FR" dirty="0">
              <a:solidFill>
                <a:srgbClr val="FF0000"/>
              </a:solidFill>
              <a:latin typeface="Arial" pitchFamily="34" charset="0"/>
              <a:cs typeface="Arial" pitchFamily="34" charset="0"/>
            </a:endParaRPr>
          </a:p>
          <a:p>
            <a:r>
              <a:rPr lang="fr-FR" altLang="fr-FR" b="1" dirty="0">
                <a:latin typeface="Arial" pitchFamily="34" charset="0"/>
                <a:cs typeface="Arial" pitchFamily="34" charset="0"/>
              </a:rPr>
              <a:t>Guidance</a:t>
            </a:r>
            <a:r>
              <a:rPr lang="fr-FR" altLang="fr-FR" dirty="0">
                <a:latin typeface="Arial" pitchFamily="34" charset="0"/>
                <a:cs typeface="Arial" pitchFamily="34" charset="0"/>
              </a:rPr>
              <a:t> de l’enseignant, le « maintien de l’orientation »</a:t>
            </a:r>
          </a:p>
          <a:p>
            <a:r>
              <a:rPr lang="fr-FR" altLang="fr-FR" dirty="0">
                <a:latin typeface="Arial" pitchFamily="34" charset="0"/>
                <a:cs typeface="Arial" pitchFamily="34" charset="0"/>
              </a:rPr>
              <a:t>Vigilance accrue de l’enseignant, </a:t>
            </a:r>
            <a:r>
              <a:rPr lang="fr-FR" altLang="fr-FR" b="1" dirty="0">
                <a:latin typeface="Arial" pitchFamily="34" charset="0"/>
                <a:cs typeface="Arial" pitchFamily="34" charset="0"/>
              </a:rPr>
              <a:t>circuler</a:t>
            </a:r>
            <a:r>
              <a:rPr lang="fr-FR" altLang="fr-FR" dirty="0">
                <a:latin typeface="Arial" pitchFamily="34" charset="0"/>
                <a:cs typeface="Arial" pitchFamily="34" charset="0"/>
              </a:rPr>
              <a:t> dans la classe, poser la main sur la table, </a:t>
            </a:r>
            <a:r>
              <a:rPr lang="fr-FR" altLang="fr-FR" b="1" dirty="0">
                <a:latin typeface="Arial" pitchFamily="34" charset="0"/>
                <a:cs typeface="Arial" pitchFamily="34" charset="0"/>
              </a:rPr>
              <a:t>dire la consigne </a:t>
            </a:r>
            <a:r>
              <a:rPr lang="fr-FR" altLang="fr-FR" dirty="0">
                <a:latin typeface="Arial" pitchFamily="34" charset="0"/>
                <a:cs typeface="Arial" pitchFamily="34" charset="0"/>
              </a:rPr>
              <a:t>proche de l’élève, tapoter sur le bureau pour </a:t>
            </a:r>
            <a:r>
              <a:rPr lang="fr-FR" altLang="fr-FR" b="1" dirty="0">
                <a:latin typeface="Arial" pitchFamily="34" charset="0"/>
                <a:cs typeface="Arial" pitchFamily="34" charset="0"/>
              </a:rPr>
              <a:t>remobiliser</a:t>
            </a:r>
            <a:r>
              <a:rPr lang="fr-FR" altLang="fr-FR" dirty="0">
                <a:latin typeface="Arial" pitchFamily="34" charset="0"/>
                <a:cs typeface="Arial" pitchFamily="34" charset="0"/>
              </a:rPr>
              <a:t>, </a:t>
            </a:r>
            <a:r>
              <a:rPr lang="fr-FR" altLang="fr-FR" b="1" dirty="0">
                <a:latin typeface="Arial" pitchFamily="34" charset="0"/>
                <a:cs typeface="Arial" pitchFamily="34" charset="0"/>
              </a:rPr>
              <a:t>explication supplémentaires individuelles</a:t>
            </a:r>
            <a:r>
              <a:rPr lang="fr-FR" altLang="fr-FR" dirty="0">
                <a:latin typeface="Arial" pitchFamily="34" charset="0"/>
                <a:cs typeface="Arial" pitchFamily="34" charset="0"/>
              </a:rPr>
              <a:t>, </a:t>
            </a:r>
            <a:r>
              <a:rPr lang="fr-FR" altLang="fr-FR" b="1" dirty="0">
                <a:latin typeface="Arial" pitchFamily="34" charset="0"/>
                <a:cs typeface="Arial" pitchFamily="34" charset="0"/>
              </a:rPr>
              <a:t>encouragements </a:t>
            </a:r>
            <a:r>
              <a:rPr lang="fr-FR" altLang="fr-FR" dirty="0">
                <a:latin typeface="Arial" pitchFamily="34" charset="0"/>
                <a:cs typeface="Arial" pitchFamily="34" charset="0"/>
              </a:rPr>
              <a:t>discrets.</a:t>
            </a:r>
          </a:p>
          <a:p>
            <a:endParaRPr lang="fr-FR" dirty="0"/>
          </a:p>
        </p:txBody>
      </p:sp>
    </p:spTree>
    <p:extLst>
      <p:ext uri="{BB962C8B-B14F-4D97-AF65-F5344CB8AC3E}">
        <p14:creationId xmlns:p14="http://schemas.microsoft.com/office/powerpoint/2010/main" val="3689956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84E76E-7333-A24E-859B-FE4E66547AD2}"/>
              </a:ext>
            </a:extLst>
          </p:cNvPr>
          <p:cNvSpPr>
            <a:spLocks noGrp="1"/>
          </p:cNvSpPr>
          <p:nvPr>
            <p:ph type="title"/>
          </p:nvPr>
        </p:nvSpPr>
        <p:spPr/>
        <p:txBody>
          <a:bodyPr/>
          <a:lstStyle/>
          <a:p>
            <a:r>
              <a:rPr lang="fr-FR" b="1" dirty="0">
                <a:solidFill>
                  <a:schemeClr val="bg1">
                    <a:lumMod val="65000"/>
                  </a:schemeClr>
                </a:solidFill>
              </a:rPr>
              <a:t>2. Adapter les exigences </a:t>
            </a:r>
            <a:endParaRPr lang="fr-FR" dirty="0">
              <a:solidFill>
                <a:schemeClr val="bg1">
                  <a:lumMod val="65000"/>
                </a:schemeClr>
              </a:solidFill>
            </a:endParaRPr>
          </a:p>
        </p:txBody>
      </p:sp>
      <p:sp>
        <p:nvSpPr>
          <p:cNvPr id="4" name="Espace réservé du contenu 3">
            <a:extLst>
              <a:ext uri="{FF2B5EF4-FFF2-40B4-BE49-F238E27FC236}">
                <a16:creationId xmlns:a16="http://schemas.microsoft.com/office/drawing/2014/main" id="{7FC8F3E0-77CE-274F-A97C-382F5794D5B5}"/>
              </a:ext>
            </a:extLst>
          </p:cNvPr>
          <p:cNvSpPr>
            <a:spLocks noGrp="1"/>
          </p:cNvSpPr>
          <p:nvPr>
            <p:ph idx="1"/>
          </p:nvPr>
        </p:nvSpPr>
        <p:spPr/>
        <p:txBody>
          <a:bodyPr/>
          <a:lstStyle/>
          <a:p>
            <a:pPr marL="0" indent="0">
              <a:buNone/>
            </a:pPr>
            <a:r>
              <a:rPr lang="fr-FR" b="1" i="1" dirty="0"/>
              <a:t>=&gt; Objectif :</a:t>
            </a:r>
            <a:r>
              <a:rPr lang="fr-FR" i="1" dirty="0"/>
              <a:t> Faire progresser l’élève au maximum de ses capacités</a:t>
            </a:r>
            <a:r>
              <a:rPr lang="fr-FR" dirty="0"/>
              <a:t> </a:t>
            </a:r>
            <a:endParaRPr lang="fr-FR" sz="4000" dirty="0"/>
          </a:p>
          <a:p>
            <a:endParaRPr lang="fr-FR" dirty="0"/>
          </a:p>
        </p:txBody>
      </p:sp>
    </p:spTree>
    <p:extLst>
      <p:ext uri="{BB962C8B-B14F-4D97-AF65-F5344CB8AC3E}">
        <p14:creationId xmlns:p14="http://schemas.microsoft.com/office/powerpoint/2010/main" val="3891001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78B815B9-9ECE-4540-98CF-7F0C2C4FDA8F}"/>
              </a:ext>
            </a:extLst>
          </p:cNvPr>
          <p:cNvSpPr>
            <a:spLocks noGrp="1"/>
          </p:cNvSpPr>
          <p:nvPr>
            <p:ph idx="1"/>
          </p:nvPr>
        </p:nvSpPr>
        <p:spPr>
          <a:xfrm>
            <a:off x="1371600" y="309489"/>
            <a:ext cx="9601200" cy="5557911"/>
          </a:xfrm>
        </p:spPr>
        <p:txBody>
          <a:bodyPr>
            <a:normAutofit fontScale="85000" lnSpcReduction="10000"/>
          </a:bodyPr>
          <a:lstStyle/>
          <a:p>
            <a:pPr marL="0" indent="0">
              <a:lnSpc>
                <a:spcPct val="160000"/>
              </a:lnSpc>
              <a:buNone/>
            </a:pPr>
            <a:r>
              <a:rPr lang="fr-FR" dirty="0"/>
              <a:t>En fonction du</a:t>
            </a:r>
            <a:r>
              <a:rPr lang="fr-FR" b="1" dirty="0"/>
              <a:t> PPS </a:t>
            </a:r>
            <a:r>
              <a:rPr lang="fr-FR" dirty="0"/>
              <a:t>et du projet individuel </a:t>
            </a:r>
          </a:p>
          <a:p>
            <a:pPr>
              <a:lnSpc>
                <a:spcPct val="160000"/>
              </a:lnSpc>
            </a:pPr>
            <a:r>
              <a:rPr lang="fr-FR" altLang="fr-FR" sz="2400" dirty="0">
                <a:latin typeface="Arial" charset="0"/>
                <a:ea typeface="Arial" charset="0"/>
                <a:cs typeface="Arial" charset="0"/>
              </a:rPr>
              <a:t>Ce </a:t>
            </a:r>
            <a:r>
              <a:rPr lang="fr-FR" altLang="fr-FR" sz="2400" b="1" dirty="0">
                <a:latin typeface="Arial" charset="0"/>
                <a:ea typeface="Arial" charset="0"/>
                <a:cs typeface="Arial" charset="0"/>
              </a:rPr>
              <a:t>PPS organise la scolarité de l’élève handicapé </a:t>
            </a:r>
            <a:r>
              <a:rPr lang="fr-FR" altLang="fr-FR" sz="2400" dirty="0">
                <a:latin typeface="Arial" charset="0"/>
                <a:ea typeface="Arial" charset="0"/>
                <a:cs typeface="Arial" charset="0"/>
              </a:rPr>
              <a:t>et </a:t>
            </a:r>
            <a:r>
              <a:rPr lang="fr-FR" altLang="fr-FR" sz="2400" b="1" dirty="0">
                <a:latin typeface="Arial" charset="0"/>
                <a:ea typeface="Arial" charset="0"/>
                <a:cs typeface="Arial" charset="0"/>
              </a:rPr>
              <a:t>assure la cohérence et la qualité des accompagnements et des aides éventuellement nécessaires </a:t>
            </a:r>
            <a:r>
              <a:rPr lang="fr-FR" altLang="fr-FR" sz="2400" dirty="0">
                <a:latin typeface="Arial" charset="0"/>
                <a:ea typeface="Arial" charset="0"/>
                <a:cs typeface="Arial" charset="0"/>
              </a:rPr>
              <a:t>à partir d’une évaluation globale de la situation et des </a:t>
            </a:r>
            <a:r>
              <a:rPr lang="fr-FR" altLang="fr-FR" sz="2400" b="1" dirty="0">
                <a:latin typeface="Arial" charset="0"/>
                <a:ea typeface="Arial" charset="0"/>
                <a:cs typeface="Arial" charset="0"/>
              </a:rPr>
              <a:t>besoins de l’élève.</a:t>
            </a:r>
          </a:p>
          <a:p>
            <a:pPr>
              <a:lnSpc>
                <a:spcPct val="160000"/>
              </a:lnSpc>
            </a:pPr>
            <a:r>
              <a:rPr lang="fr-FR" altLang="fr-FR" sz="2400" dirty="0">
                <a:latin typeface="Arial" charset="0"/>
                <a:ea typeface="Arial" charset="0"/>
                <a:cs typeface="Arial" charset="0"/>
              </a:rPr>
              <a:t>Dans ce cadre, cela peut être par exemple:</a:t>
            </a:r>
          </a:p>
          <a:p>
            <a:pPr lvl="1">
              <a:lnSpc>
                <a:spcPct val="160000"/>
              </a:lnSpc>
              <a:buNone/>
            </a:pPr>
            <a:r>
              <a:rPr lang="fr-FR" altLang="fr-FR" dirty="0">
                <a:latin typeface="Arial" charset="0"/>
                <a:ea typeface="Arial" charset="0"/>
                <a:cs typeface="Arial" charset="0"/>
              </a:rPr>
              <a:t>- les </a:t>
            </a:r>
            <a:r>
              <a:rPr lang="fr-FR" altLang="fr-FR" b="1" dirty="0">
                <a:latin typeface="Arial" charset="0"/>
                <a:ea typeface="Arial" charset="0"/>
                <a:cs typeface="Arial" charset="0"/>
              </a:rPr>
              <a:t>modalités de la scolarisation </a:t>
            </a:r>
            <a:r>
              <a:rPr lang="fr-FR" altLang="fr-FR" dirty="0">
                <a:latin typeface="Arial" charset="0"/>
                <a:ea typeface="Arial" charset="0"/>
                <a:cs typeface="Arial" charset="0"/>
              </a:rPr>
              <a:t>(individuelles avec ou sans AVS, </a:t>
            </a:r>
            <a:r>
              <a:rPr lang="fr-FR" altLang="fr-FR" dirty="0" err="1">
                <a:latin typeface="Arial" charset="0"/>
                <a:ea typeface="Arial" charset="0"/>
                <a:cs typeface="Arial" charset="0"/>
              </a:rPr>
              <a:t>ULIScollège</a:t>
            </a:r>
            <a:r>
              <a:rPr lang="fr-FR" altLang="fr-FR" dirty="0">
                <a:latin typeface="Arial" charset="0"/>
                <a:ea typeface="Arial" charset="0"/>
                <a:cs typeface="Arial" charset="0"/>
              </a:rPr>
              <a:t>, ULIS),</a:t>
            </a:r>
          </a:p>
          <a:p>
            <a:pPr lvl="1">
              <a:lnSpc>
                <a:spcPct val="160000"/>
              </a:lnSpc>
              <a:buNone/>
            </a:pPr>
            <a:r>
              <a:rPr lang="fr-FR" altLang="fr-FR" dirty="0">
                <a:latin typeface="Arial" charset="0"/>
                <a:ea typeface="Arial" charset="0"/>
                <a:cs typeface="Arial" charset="0"/>
              </a:rPr>
              <a:t>- les </a:t>
            </a:r>
            <a:r>
              <a:rPr lang="fr-FR" altLang="fr-FR" b="1" dirty="0">
                <a:latin typeface="Arial" charset="0"/>
                <a:ea typeface="Arial" charset="0"/>
                <a:cs typeface="Arial" charset="0"/>
              </a:rPr>
              <a:t>adaptations pédagogiques </a:t>
            </a:r>
            <a:r>
              <a:rPr lang="fr-FR" altLang="fr-FR" dirty="0">
                <a:latin typeface="Arial" charset="0"/>
                <a:ea typeface="Arial" charset="0"/>
                <a:cs typeface="Arial" charset="0"/>
              </a:rPr>
              <a:t>(compensations apportées par l’enseignant)</a:t>
            </a:r>
          </a:p>
          <a:p>
            <a:pPr lvl="1">
              <a:lnSpc>
                <a:spcPct val="160000"/>
              </a:lnSpc>
              <a:buNone/>
            </a:pPr>
            <a:r>
              <a:rPr lang="fr-FR" altLang="fr-FR" dirty="0">
                <a:latin typeface="Arial" charset="0"/>
                <a:ea typeface="Arial" charset="0"/>
                <a:cs typeface="Arial" charset="0"/>
              </a:rPr>
              <a:t>- la prise en charge par les professionnels des établissements médico-sociaux,</a:t>
            </a:r>
          </a:p>
          <a:p>
            <a:pPr lvl="1">
              <a:lnSpc>
                <a:spcPct val="160000"/>
              </a:lnSpc>
              <a:buNone/>
            </a:pPr>
            <a:r>
              <a:rPr lang="fr-FR" altLang="fr-FR" dirty="0">
                <a:latin typeface="Arial" charset="0"/>
                <a:ea typeface="Arial" charset="0"/>
                <a:cs typeface="Arial" charset="0"/>
              </a:rPr>
              <a:t>- le droit au transport,</a:t>
            </a:r>
          </a:p>
          <a:p>
            <a:pPr lvl="1">
              <a:lnSpc>
                <a:spcPct val="160000"/>
              </a:lnSpc>
              <a:buNone/>
            </a:pPr>
            <a:r>
              <a:rPr lang="fr-FR" altLang="fr-FR" dirty="0">
                <a:latin typeface="Arial" charset="0"/>
                <a:ea typeface="Arial" charset="0"/>
                <a:cs typeface="Arial" charset="0"/>
              </a:rPr>
              <a:t>- l’allocation d’enfant handicapé…</a:t>
            </a:r>
          </a:p>
          <a:p>
            <a:endParaRPr lang="fr-FR" dirty="0"/>
          </a:p>
        </p:txBody>
      </p:sp>
    </p:spTree>
    <p:extLst>
      <p:ext uri="{BB962C8B-B14F-4D97-AF65-F5344CB8AC3E}">
        <p14:creationId xmlns:p14="http://schemas.microsoft.com/office/powerpoint/2010/main" val="547926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918BC4-1A67-4F40-9771-00A42B3DD346}"/>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56E90A2A-3D11-9342-853B-798E2F4E357D}"/>
              </a:ext>
            </a:extLst>
          </p:cNvPr>
          <p:cNvPicPr>
            <a:picLocks noGrp="1" noChangeAspect="1"/>
          </p:cNvPicPr>
          <p:nvPr>
            <p:ph idx="1"/>
          </p:nvPr>
        </p:nvPicPr>
        <p:blipFill>
          <a:blip r:embed="rId2"/>
          <a:stretch>
            <a:fillRect/>
          </a:stretch>
        </p:blipFill>
        <p:spPr>
          <a:xfrm>
            <a:off x="2002420" y="381318"/>
            <a:ext cx="8613905" cy="6378297"/>
          </a:xfrm>
        </p:spPr>
      </p:pic>
    </p:spTree>
    <p:extLst>
      <p:ext uri="{BB962C8B-B14F-4D97-AF65-F5344CB8AC3E}">
        <p14:creationId xmlns:p14="http://schemas.microsoft.com/office/powerpoint/2010/main" val="1224310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278FF1-937C-E14A-8A5B-2C153522DC90}"/>
              </a:ext>
            </a:extLst>
          </p:cNvPr>
          <p:cNvSpPr>
            <a:spLocks noGrp="1"/>
          </p:cNvSpPr>
          <p:nvPr>
            <p:ph type="title"/>
          </p:nvPr>
        </p:nvSpPr>
        <p:spPr/>
        <p:txBody>
          <a:bodyPr/>
          <a:lstStyle/>
          <a:p>
            <a:endParaRPr lang="fr-FR"/>
          </a:p>
        </p:txBody>
      </p:sp>
      <p:pic>
        <p:nvPicPr>
          <p:cNvPr id="4" name="Espace réservé du contenu 2">
            <a:extLst>
              <a:ext uri="{FF2B5EF4-FFF2-40B4-BE49-F238E27FC236}">
                <a16:creationId xmlns:a16="http://schemas.microsoft.com/office/drawing/2014/main" id="{5A325CE9-984E-174F-BD90-23A226BDB4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8085" y="242585"/>
            <a:ext cx="7060557" cy="7060557"/>
          </a:xfrm>
        </p:spPr>
      </p:pic>
    </p:spTree>
    <p:extLst>
      <p:ext uri="{BB962C8B-B14F-4D97-AF65-F5344CB8AC3E}">
        <p14:creationId xmlns:p14="http://schemas.microsoft.com/office/powerpoint/2010/main" val="3052355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6E8770-0A2A-C44F-8AF3-42D7BE16DD02}"/>
              </a:ext>
            </a:extLst>
          </p:cNvPr>
          <p:cNvSpPr>
            <a:spLocks noGrp="1"/>
          </p:cNvSpPr>
          <p:nvPr>
            <p:ph type="title"/>
          </p:nvPr>
        </p:nvSpPr>
        <p:spPr/>
        <p:txBody>
          <a:bodyPr/>
          <a:lstStyle/>
          <a:p>
            <a:r>
              <a:rPr lang="fr-FR" dirty="0">
                <a:solidFill>
                  <a:schemeClr val="bg1">
                    <a:lumMod val="65000"/>
                  </a:schemeClr>
                </a:solidFill>
              </a:rPr>
              <a:t>Adapter les examens</a:t>
            </a:r>
          </a:p>
        </p:txBody>
      </p:sp>
      <p:sp>
        <p:nvSpPr>
          <p:cNvPr id="3" name="Espace réservé du contenu 2">
            <a:extLst>
              <a:ext uri="{FF2B5EF4-FFF2-40B4-BE49-F238E27FC236}">
                <a16:creationId xmlns:a16="http://schemas.microsoft.com/office/drawing/2014/main" id="{B3872436-DDEF-F642-B162-F7C2D6F0E53F}"/>
              </a:ext>
            </a:extLst>
          </p:cNvPr>
          <p:cNvSpPr>
            <a:spLocks noGrp="1"/>
          </p:cNvSpPr>
          <p:nvPr>
            <p:ph idx="1"/>
          </p:nvPr>
        </p:nvSpPr>
        <p:spPr>
          <a:xfrm>
            <a:off x="1371600" y="1817649"/>
            <a:ext cx="9601200" cy="4049751"/>
          </a:xfrm>
        </p:spPr>
        <p:txBody>
          <a:bodyPr/>
          <a:lstStyle/>
          <a:p>
            <a:pPr marL="0" indent="0">
              <a:buNone/>
            </a:pPr>
            <a:r>
              <a:rPr lang="fr-FR" altLang="fr-FR" dirty="0"/>
              <a:t>Selon le degré de sévérité et au cas par cas, il</a:t>
            </a:r>
          </a:p>
          <a:p>
            <a:pPr marL="0" indent="0">
              <a:buNone/>
            </a:pPr>
            <a:r>
              <a:rPr lang="fr-FR" altLang="fr-FR" dirty="0"/>
              <a:t>peut être demandé :</a:t>
            </a:r>
          </a:p>
          <a:p>
            <a:pPr marL="0" indent="0">
              <a:buNone/>
            </a:pPr>
            <a:endParaRPr lang="fr-FR" altLang="fr-FR" dirty="0"/>
          </a:p>
          <a:p>
            <a:pPr>
              <a:buFont typeface="Wingdings" charset="2"/>
              <a:buChar char="ü"/>
            </a:pPr>
            <a:r>
              <a:rPr lang="fr-FR" altLang="fr-FR" b="1" dirty="0"/>
              <a:t>Temps supplémentaire </a:t>
            </a:r>
            <a:r>
              <a:rPr lang="fr-FR" altLang="fr-FR" dirty="0"/>
              <a:t>aux épreuves orales et écrites</a:t>
            </a:r>
          </a:p>
          <a:p>
            <a:pPr>
              <a:buFont typeface="Wingdings" charset="2"/>
              <a:buChar char="ü"/>
            </a:pPr>
            <a:r>
              <a:rPr lang="fr-FR" altLang="fr-FR" b="1" dirty="0"/>
              <a:t>Ordinateur </a:t>
            </a:r>
            <a:r>
              <a:rPr lang="fr-FR" altLang="fr-FR" dirty="0"/>
              <a:t>et logiciel à commande vocale, moyens matériels</a:t>
            </a:r>
          </a:p>
          <a:p>
            <a:pPr>
              <a:buFont typeface="Wingdings" charset="2"/>
              <a:buChar char="ü"/>
            </a:pPr>
            <a:r>
              <a:rPr lang="fr-FR" altLang="fr-FR" b="1" dirty="0"/>
              <a:t>Aide d’une tierce personne</a:t>
            </a:r>
            <a:r>
              <a:rPr lang="fr-FR" altLang="fr-FR" dirty="0"/>
              <a:t>, chargée de lire les énoncés à l’élève dyslexique.</a:t>
            </a:r>
          </a:p>
          <a:p>
            <a:pPr>
              <a:buFont typeface="Wingdings" charset="2"/>
              <a:buChar char="ü"/>
            </a:pPr>
            <a:r>
              <a:rPr lang="fr-FR" altLang="fr-FR" b="1" dirty="0"/>
              <a:t>Secrétaire </a:t>
            </a:r>
            <a:r>
              <a:rPr lang="fr-FR" altLang="fr-FR" dirty="0"/>
              <a:t>chargé non seulement de la même mission mais aussi d’écrire sous la dictée du candidat</a:t>
            </a:r>
            <a:endParaRPr lang="fr-FR" dirty="0"/>
          </a:p>
          <a:p>
            <a:endParaRPr lang="fr-FR" dirty="0"/>
          </a:p>
        </p:txBody>
      </p:sp>
    </p:spTree>
    <p:extLst>
      <p:ext uri="{BB962C8B-B14F-4D97-AF65-F5344CB8AC3E}">
        <p14:creationId xmlns:p14="http://schemas.microsoft.com/office/powerpoint/2010/main" val="1434230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70D734-7194-614A-8BC6-8C9ACA53F153}"/>
              </a:ext>
            </a:extLst>
          </p:cNvPr>
          <p:cNvSpPr>
            <a:spLocks noGrp="1"/>
          </p:cNvSpPr>
          <p:nvPr>
            <p:ph type="ctrTitle"/>
          </p:nvPr>
        </p:nvSpPr>
        <p:spPr/>
        <p:txBody>
          <a:bodyPr/>
          <a:lstStyle/>
          <a:p>
            <a:r>
              <a:rPr lang="fr-FR" b="1" dirty="0"/>
              <a:t>I. Qu’est-ce que l’inclusion ? </a:t>
            </a:r>
            <a:endParaRPr lang="fr-FR" dirty="0"/>
          </a:p>
        </p:txBody>
      </p:sp>
      <p:sp>
        <p:nvSpPr>
          <p:cNvPr id="3" name="Espace réservé du contenu 2">
            <a:extLst>
              <a:ext uri="{FF2B5EF4-FFF2-40B4-BE49-F238E27FC236}">
                <a16:creationId xmlns:a16="http://schemas.microsoft.com/office/drawing/2014/main" id="{AEF78852-9D49-3148-83E2-7CDA437CC3AD}"/>
              </a:ext>
            </a:extLst>
          </p:cNvPr>
          <p:cNvSpPr>
            <a:spLocks noGrp="1"/>
          </p:cNvSpPr>
          <p:nvPr>
            <p:ph type="subTitle" idx="1"/>
          </p:nvPr>
        </p:nvSpPr>
        <p:spPr/>
        <p:txBody>
          <a:bodyPr>
            <a:normAutofit fontScale="70000" lnSpcReduction="20000"/>
          </a:bodyPr>
          <a:lstStyle/>
          <a:p>
            <a:pPr marL="0" indent="0">
              <a:buNone/>
            </a:pPr>
            <a:r>
              <a:rPr lang="fr-FR" b="1" dirty="0"/>
              <a:t>Mur de mots : </a:t>
            </a:r>
          </a:p>
          <a:p>
            <a:pPr marL="0" indent="0">
              <a:buNone/>
            </a:pPr>
            <a:endParaRPr lang="fr-FR" b="1" dirty="0"/>
          </a:p>
          <a:p>
            <a:r>
              <a:rPr lang="fr-FR" dirty="0"/>
              <a:t>Par 2 ou 3, choisissez 3 mots que vous associez au terme </a:t>
            </a:r>
            <a:r>
              <a:rPr lang="fr-FR" b="1" dirty="0"/>
              <a:t>d’inclusion. </a:t>
            </a:r>
          </a:p>
          <a:p>
            <a:pPr>
              <a:buFontTx/>
              <a:buChar char="-"/>
            </a:pPr>
            <a:endParaRPr lang="fr-FR" dirty="0"/>
          </a:p>
          <a:p>
            <a:endParaRPr lang="fr-FR" dirty="0"/>
          </a:p>
        </p:txBody>
      </p:sp>
    </p:spTree>
    <p:extLst>
      <p:ext uri="{BB962C8B-B14F-4D97-AF65-F5344CB8AC3E}">
        <p14:creationId xmlns:p14="http://schemas.microsoft.com/office/powerpoint/2010/main" val="2077135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3DFE3-679E-DB43-AC23-AC4FF9FC93AA}"/>
              </a:ext>
            </a:extLst>
          </p:cNvPr>
          <p:cNvSpPr>
            <a:spLocks noGrp="1"/>
          </p:cNvSpPr>
          <p:nvPr>
            <p:ph type="title"/>
          </p:nvPr>
        </p:nvSpPr>
        <p:spPr/>
        <p:txBody>
          <a:bodyPr/>
          <a:lstStyle/>
          <a:p>
            <a:r>
              <a:rPr lang="fr-FR" b="1" dirty="0">
                <a:solidFill>
                  <a:srgbClr val="00B0F0"/>
                </a:solidFill>
              </a:rPr>
              <a:t>3. Adapter les supports</a:t>
            </a:r>
            <a:r>
              <a:rPr lang="fr-FR" dirty="0">
                <a:solidFill>
                  <a:srgbClr val="00B0F0"/>
                </a:solidFill>
              </a:rPr>
              <a:t> </a:t>
            </a:r>
          </a:p>
        </p:txBody>
      </p:sp>
      <p:sp>
        <p:nvSpPr>
          <p:cNvPr id="3" name="Espace réservé du contenu 2">
            <a:extLst>
              <a:ext uri="{FF2B5EF4-FFF2-40B4-BE49-F238E27FC236}">
                <a16:creationId xmlns:a16="http://schemas.microsoft.com/office/drawing/2014/main" id="{25D33AC7-3765-DB46-B9B6-6CB5B91A695D}"/>
              </a:ext>
            </a:extLst>
          </p:cNvPr>
          <p:cNvSpPr>
            <a:spLocks noGrp="1"/>
          </p:cNvSpPr>
          <p:nvPr>
            <p:ph idx="1"/>
          </p:nvPr>
        </p:nvSpPr>
        <p:spPr/>
        <p:txBody>
          <a:bodyPr>
            <a:normAutofit/>
          </a:bodyPr>
          <a:lstStyle/>
          <a:p>
            <a:pPr>
              <a:lnSpc>
                <a:spcPct val="100000"/>
              </a:lnSpc>
              <a:spcBef>
                <a:spcPts val="0"/>
              </a:spcBef>
              <a:buFont typeface="Wingdings" charset="2"/>
              <a:buChar char="v"/>
            </a:pPr>
            <a:r>
              <a:rPr lang="fr-FR" dirty="0"/>
              <a:t>Documents</a:t>
            </a:r>
          </a:p>
          <a:p>
            <a:pPr>
              <a:lnSpc>
                <a:spcPct val="100000"/>
              </a:lnSpc>
              <a:spcBef>
                <a:spcPts val="0"/>
              </a:spcBef>
              <a:buFont typeface="Wingdings" charset="2"/>
              <a:buChar char="v"/>
            </a:pPr>
            <a:r>
              <a:rPr lang="fr-FR" dirty="0"/>
              <a:t>Trace écrite, </a:t>
            </a:r>
          </a:p>
          <a:p>
            <a:pPr>
              <a:lnSpc>
                <a:spcPct val="100000"/>
              </a:lnSpc>
              <a:spcBef>
                <a:spcPts val="0"/>
              </a:spcBef>
              <a:buFont typeface="Wingdings" charset="2"/>
              <a:buChar char="v"/>
            </a:pPr>
            <a:r>
              <a:rPr lang="fr-FR" dirty="0"/>
              <a:t>Consignes,</a:t>
            </a:r>
          </a:p>
          <a:p>
            <a:pPr>
              <a:lnSpc>
                <a:spcPct val="100000"/>
              </a:lnSpc>
              <a:spcBef>
                <a:spcPts val="0"/>
              </a:spcBef>
              <a:buFont typeface="Wingdings" charset="2"/>
              <a:buChar char="v"/>
            </a:pPr>
            <a:r>
              <a:rPr lang="fr-FR" dirty="0"/>
              <a:t>Evaluations</a:t>
            </a:r>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marL="0" indent="0">
              <a:lnSpc>
                <a:spcPct val="100000"/>
              </a:lnSpc>
              <a:spcBef>
                <a:spcPts val="0"/>
              </a:spcBef>
              <a:buNone/>
            </a:pPr>
            <a:r>
              <a:rPr lang="fr-FR" i="1" dirty="0"/>
              <a:t>=&gt; </a:t>
            </a:r>
            <a:r>
              <a:rPr lang="fr-FR" b="1" i="1" dirty="0"/>
              <a:t>Objectif : </a:t>
            </a:r>
            <a:r>
              <a:rPr lang="fr-FR" i="1" dirty="0"/>
              <a:t>permettre un accès aux savoirs et en évaluer l’acquisition. : accessibilité didactique</a:t>
            </a:r>
            <a:endParaRPr lang="fr-FR" sz="4000" i="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endParaRPr lang="fr-FR" dirty="0"/>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marL="0" indent="0">
              <a:lnSpc>
                <a:spcPct val="100000"/>
              </a:lnSpc>
              <a:spcBef>
                <a:spcPts val="0"/>
              </a:spcBef>
              <a:buNone/>
            </a:pPr>
            <a:endParaRPr lang="fr-FR" dirty="0"/>
          </a:p>
        </p:txBody>
      </p:sp>
    </p:spTree>
    <p:extLst>
      <p:ext uri="{BB962C8B-B14F-4D97-AF65-F5344CB8AC3E}">
        <p14:creationId xmlns:p14="http://schemas.microsoft.com/office/powerpoint/2010/main" val="547115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1FDFC5-5CBD-E546-8F61-D57032625B1D}"/>
              </a:ext>
            </a:extLst>
          </p:cNvPr>
          <p:cNvSpPr>
            <a:spLocks noGrp="1"/>
          </p:cNvSpPr>
          <p:nvPr>
            <p:ph type="title"/>
          </p:nvPr>
        </p:nvSpPr>
        <p:spPr/>
        <p:txBody>
          <a:bodyPr/>
          <a:lstStyle/>
          <a:p>
            <a:r>
              <a:rPr lang="fr-FR" dirty="0"/>
              <a:t>Mise en situation : </a:t>
            </a:r>
          </a:p>
        </p:txBody>
      </p:sp>
      <p:sp>
        <p:nvSpPr>
          <p:cNvPr id="3" name="Espace réservé du contenu 2">
            <a:extLst>
              <a:ext uri="{FF2B5EF4-FFF2-40B4-BE49-F238E27FC236}">
                <a16:creationId xmlns:a16="http://schemas.microsoft.com/office/drawing/2014/main" id="{BB49463B-7927-1C43-AB30-6E5550842662}"/>
              </a:ext>
            </a:extLst>
          </p:cNvPr>
          <p:cNvSpPr>
            <a:spLocks noGrp="1"/>
          </p:cNvSpPr>
          <p:nvPr>
            <p:ph idx="1"/>
          </p:nvPr>
        </p:nvSpPr>
        <p:spPr/>
        <p:txBody>
          <a:bodyPr/>
          <a:lstStyle/>
          <a:p>
            <a:pPr>
              <a:lnSpc>
                <a:spcPct val="100000"/>
              </a:lnSpc>
              <a:spcBef>
                <a:spcPts val="0"/>
              </a:spcBef>
              <a:buFont typeface="Symbol" charset="2"/>
              <a:buChar char="Þ"/>
            </a:pPr>
            <a:r>
              <a:rPr lang="fr-FR" dirty="0"/>
              <a:t>Constitution de groupes/ Quelles adaptations possibles ?</a:t>
            </a:r>
          </a:p>
          <a:p>
            <a:pPr marL="0" indent="0">
              <a:lnSpc>
                <a:spcPct val="100000"/>
              </a:lnSpc>
              <a:spcBef>
                <a:spcPts val="0"/>
              </a:spcBef>
              <a:buNone/>
            </a:pPr>
            <a:endParaRPr lang="fr-FR" dirty="0"/>
          </a:p>
          <a:p>
            <a:pPr>
              <a:lnSpc>
                <a:spcPct val="100000"/>
              </a:lnSpc>
              <a:spcBef>
                <a:spcPts val="0"/>
              </a:spcBef>
              <a:buFont typeface="Symbol" charset="2"/>
              <a:buChar char="Þ"/>
            </a:pPr>
            <a:r>
              <a:rPr lang="fr-FR" dirty="0"/>
              <a:t> Proposer des adaptations des supports distribués en prenant en compte les besoins d’élèves de votre choix. </a:t>
            </a:r>
          </a:p>
          <a:p>
            <a:pPr marL="0" indent="0">
              <a:buNone/>
            </a:pPr>
            <a:endParaRPr lang="fr-FR" dirty="0"/>
          </a:p>
        </p:txBody>
      </p:sp>
    </p:spTree>
    <p:extLst>
      <p:ext uri="{BB962C8B-B14F-4D97-AF65-F5344CB8AC3E}">
        <p14:creationId xmlns:p14="http://schemas.microsoft.com/office/powerpoint/2010/main" val="2431582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361FC6-9FD7-F64A-BA8C-69FA5F2C395D}"/>
              </a:ext>
            </a:extLst>
          </p:cNvPr>
          <p:cNvSpPr>
            <a:spLocks noGrp="1"/>
          </p:cNvSpPr>
          <p:nvPr>
            <p:ph type="title"/>
          </p:nvPr>
        </p:nvSpPr>
        <p:spPr/>
        <p:txBody>
          <a:bodyPr/>
          <a:lstStyle/>
          <a:p>
            <a:r>
              <a:rPr lang="fr-FR" dirty="0">
                <a:solidFill>
                  <a:srgbClr val="00B0F0"/>
                </a:solidFill>
              </a:rPr>
              <a:t>3.1. Adapter les documents</a:t>
            </a:r>
          </a:p>
        </p:txBody>
      </p:sp>
      <p:sp>
        <p:nvSpPr>
          <p:cNvPr id="3" name="Espace réservé du contenu 2">
            <a:extLst>
              <a:ext uri="{FF2B5EF4-FFF2-40B4-BE49-F238E27FC236}">
                <a16:creationId xmlns:a16="http://schemas.microsoft.com/office/drawing/2014/main" id="{751BE5B4-ACF0-A743-B427-E7F96FF3DE7B}"/>
              </a:ext>
            </a:extLst>
          </p:cNvPr>
          <p:cNvSpPr>
            <a:spLocks noGrp="1"/>
          </p:cNvSpPr>
          <p:nvPr>
            <p:ph idx="1"/>
          </p:nvPr>
        </p:nvSpPr>
        <p:spPr/>
        <p:txBody>
          <a:bodyPr/>
          <a:lstStyle/>
          <a:p>
            <a:r>
              <a:rPr lang="fr-FR" dirty="0"/>
              <a:t>Raccourcir</a:t>
            </a:r>
          </a:p>
          <a:p>
            <a:r>
              <a:rPr lang="fr-FR" dirty="0"/>
              <a:t>Simplifier</a:t>
            </a:r>
          </a:p>
          <a:p>
            <a:r>
              <a:rPr lang="fr-FR" dirty="0"/>
              <a:t>Utiliser une police adaptée </a:t>
            </a:r>
            <a:r>
              <a:rPr lang="fr-FR" dirty="0">
                <a:latin typeface="OpenDyslexicAlta" charset="0"/>
                <a:ea typeface="OpenDyslexicAlta" charset="0"/>
                <a:cs typeface="OpenDyslexicAlta" charset="0"/>
              </a:rPr>
              <a:t>(open </a:t>
            </a:r>
            <a:r>
              <a:rPr lang="fr-FR" dirty="0" err="1">
                <a:latin typeface="OpenDyslexicAlta" charset="0"/>
                <a:ea typeface="OpenDyslexicAlta" charset="0"/>
                <a:cs typeface="OpenDyslexicAlta" charset="0"/>
              </a:rPr>
              <a:t>dyslexic</a:t>
            </a:r>
            <a:r>
              <a:rPr lang="fr-FR" dirty="0">
                <a:latin typeface="OpenDyslexicAlta" charset="0"/>
                <a:ea typeface="OpenDyslexicAlta" charset="0"/>
                <a:cs typeface="OpenDyslexicAlta" charset="0"/>
              </a:rPr>
              <a:t>)</a:t>
            </a:r>
          </a:p>
          <a:p>
            <a:r>
              <a:rPr lang="fr-FR" dirty="0"/>
              <a:t>Utiliser des couleurs</a:t>
            </a:r>
          </a:p>
          <a:p>
            <a:r>
              <a:rPr lang="fr-FR" dirty="0"/>
              <a:t>Surligner</a:t>
            </a:r>
          </a:p>
          <a:p>
            <a:r>
              <a:rPr lang="fr-FR" dirty="0"/>
              <a:t>Espacer</a:t>
            </a:r>
          </a:p>
          <a:p>
            <a:r>
              <a:rPr lang="fr-FR" dirty="0"/>
              <a:t>Photocopier en grand</a:t>
            </a:r>
          </a:p>
          <a:p>
            <a:endParaRPr lang="fr-FR" dirty="0"/>
          </a:p>
        </p:txBody>
      </p:sp>
    </p:spTree>
    <p:extLst>
      <p:ext uri="{BB962C8B-B14F-4D97-AF65-F5344CB8AC3E}">
        <p14:creationId xmlns:p14="http://schemas.microsoft.com/office/powerpoint/2010/main" val="2214180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BA8BD-ACBE-524E-ABDE-FB69175E2354}"/>
              </a:ext>
            </a:extLst>
          </p:cNvPr>
          <p:cNvSpPr>
            <a:spLocks noGrp="1"/>
          </p:cNvSpPr>
          <p:nvPr>
            <p:ph type="title"/>
          </p:nvPr>
        </p:nvSpPr>
        <p:spPr/>
        <p:txBody>
          <a:bodyPr/>
          <a:lstStyle/>
          <a:p>
            <a:r>
              <a:rPr lang="fr-FR" dirty="0">
                <a:solidFill>
                  <a:srgbClr val="00B0F0"/>
                </a:solidFill>
              </a:rPr>
              <a:t>3.2. Adapter la trace écrite</a:t>
            </a:r>
          </a:p>
        </p:txBody>
      </p:sp>
      <p:sp>
        <p:nvSpPr>
          <p:cNvPr id="3" name="Espace réservé du contenu 2">
            <a:extLst>
              <a:ext uri="{FF2B5EF4-FFF2-40B4-BE49-F238E27FC236}">
                <a16:creationId xmlns:a16="http://schemas.microsoft.com/office/drawing/2014/main" id="{FC7BE2AB-83E0-A443-9B49-B586BE963150}"/>
              </a:ext>
            </a:extLst>
          </p:cNvPr>
          <p:cNvSpPr>
            <a:spLocks noGrp="1"/>
          </p:cNvSpPr>
          <p:nvPr>
            <p:ph idx="1"/>
          </p:nvPr>
        </p:nvSpPr>
        <p:spPr/>
        <p:txBody>
          <a:bodyPr/>
          <a:lstStyle/>
          <a:p>
            <a:pPr marL="0" lvl="0" indent="0">
              <a:lnSpc>
                <a:spcPct val="100000"/>
              </a:lnSpc>
              <a:spcBef>
                <a:spcPts val="0"/>
              </a:spcBef>
              <a:spcAft>
                <a:spcPts val="0"/>
              </a:spcAft>
              <a:buNone/>
              <a:defRPr/>
            </a:pPr>
            <a:r>
              <a:rPr lang="fr-FR" dirty="0"/>
              <a:t>- Cartes mentales</a:t>
            </a:r>
          </a:p>
          <a:p>
            <a:pPr lvl="0">
              <a:lnSpc>
                <a:spcPct val="100000"/>
              </a:lnSpc>
              <a:spcBef>
                <a:spcPts val="0"/>
              </a:spcBef>
              <a:spcAft>
                <a:spcPts val="0"/>
              </a:spcAft>
              <a:buFontTx/>
              <a:buChar char="-"/>
              <a:defRPr/>
            </a:pPr>
            <a:r>
              <a:rPr lang="fr-FR" dirty="0"/>
              <a:t>Fiches de cours</a:t>
            </a:r>
          </a:p>
          <a:p>
            <a:pPr lvl="0">
              <a:lnSpc>
                <a:spcPct val="100000"/>
              </a:lnSpc>
              <a:spcBef>
                <a:spcPts val="0"/>
              </a:spcBef>
              <a:spcAft>
                <a:spcPts val="0"/>
              </a:spcAft>
              <a:buFontTx/>
              <a:buChar char="-"/>
              <a:defRPr/>
            </a:pPr>
            <a:r>
              <a:rPr lang="fr-FR" dirty="0"/>
              <a:t>Schémas</a:t>
            </a:r>
          </a:p>
          <a:p>
            <a:pPr lvl="0">
              <a:lnSpc>
                <a:spcPct val="100000"/>
              </a:lnSpc>
              <a:spcBef>
                <a:spcPts val="0"/>
              </a:spcBef>
              <a:spcAft>
                <a:spcPts val="0"/>
              </a:spcAft>
              <a:buFontTx/>
              <a:buChar char="-"/>
              <a:defRPr/>
            </a:pPr>
            <a:r>
              <a:rPr lang="fr-FR" dirty="0"/>
              <a:t>Cours audio</a:t>
            </a:r>
          </a:p>
          <a:p>
            <a:pPr lvl="0">
              <a:lnSpc>
                <a:spcPct val="100000"/>
              </a:lnSpc>
              <a:spcBef>
                <a:spcPts val="0"/>
              </a:spcBef>
              <a:spcAft>
                <a:spcPts val="0"/>
              </a:spcAft>
              <a:buFontTx/>
              <a:buChar char="-"/>
              <a:defRPr/>
            </a:pPr>
            <a:r>
              <a:rPr lang="fr-FR" dirty="0"/>
              <a:t>Mots clés</a:t>
            </a:r>
          </a:p>
          <a:p>
            <a:pPr lvl="0">
              <a:lnSpc>
                <a:spcPct val="100000"/>
              </a:lnSpc>
              <a:spcBef>
                <a:spcPts val="0"/>
              </a:spcBef>
              <a:spcAft>
                <a:spcPts val="0"/>
              </a:spcAft>
              <a:buFontTx/>
              <a:buChar char="-"/>
              <a:defRPr/>
            </a:pPr>
            <a:endParaRPr lang="fr-FR" dirty="0"/>
          </a:p>
          <a:p>
            <a:endParaRPr lang="fr-FR" dirty="0"/>
          </a:p>
        </p:txBody>
      </p:sp>
    </p:spTree>
    <p:extLst>
      <p:ext uri="{BB962C8B-B14F-4D97-AF65-F5344CB8AC3E}">
        <p14:creationId xmlns:p14="http://schemas.microsoft.com/office/powerpoint/2010/main" val="2128275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254D7C0-D720-C14A-87D4-B33D0958EB90}"/>
              </a:ext>
            </a:extLst>
          </p:cNvPr>
          <p:cNvSpPr>
            <a:spLocks noGrp="1"/>
          </p:cNvSpPr>
          <p:nvPr>
            <p:ph idx="1"/>
          </p:nvPr>
        </p:nvSpPr>
        <p:spPr/>
        <p:txBody>
          <a:bodyPr/>
          <a:lstStyle/>
          <a:p>
            <a:endParaRPr lang="fr-FR"/>
          </a:p>
        </p:txBody>
      </p:sp>
      <p:pic>
        <p:nvPicPr>
          <p:cNvPr id="4" name="Picture 2" descr="Afficher l'image d'origine">
            <a:extLst>
              <a:ext uri="{FF2B5EF4-FFF2-40B4-BE49-F238E27FC236}">
                <a16:creationId xmlns:a16="http://schemas.microsoft.com/office/drawing/2014/main" id="{5E1F7133-1C40-A747-BE03-A83433D36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862" y="632833"/>
            <a:ext cx="10253187" cy="5367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543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B25BE7C6-649A-1F4B-A661-24339F988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464" y="-474243"/>
            <a:ext cx="10820857" cy="7646568"/>
          </a:xfrm>
          <a:prstGeom prst="rect">
            <a:avLst/>
          </a:prstGeom>
        </p:spPr>
      </p:pic>
    </p:spTree>
    <p:extLst>
      <p:ext uri="{BB962C8B-B14F-4D97-AF65-F5344CB8AC3E}">
        <p14:creationId xmlns:p14="http://schemas.microsoft.com/office/powerpoint/2010/main" val="66452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lh3.googleusercontent.com/-Fy4Dn5c63a8/UJt6E8IrEMI/AAAAAAAAOTo/IA98x1_tGWw/s804-Ic42/cartementale_puissance.jpg">
            <a:extLst>
              <a:ext uri="{FF2B5EF4-FFF2-40B4-BE49-F238E27FC236}">
                <a16:creationId xmlns:a16="http://schemas.microsoft.com/office/drawing/2014/main" id="{91689F32-ABAC-1F4E-B4F2-7A369DBE0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419" y="332656"/>
            <a:ext cx="7852965" cy="5772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097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D8F69C5F-C63C-C140-95E9-5241C8BA9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300" y="128588"/>
            <a:ext cx="5225411" cy="8032130"/>
          </a:xfrm>
          <a:prstGeom prst="rect">
            <a:avLst/>
          </a:prstGeom>
        </p:spPr>
      </p:pic>
    </p:spTree>
    <p:extLst>
      <p:ext uri="{BB962C8B-B14F-4D97-AF65-F5344CB8AC3E}">
        <p14:creationId xmlns:p14="http://schemas.microsoft.com/office/powerpoint/2010/main" val="2515702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C0911A-C6AD-FD47-8C03-66F9B0363829}"/>
              </a:ext>
            </a:extLst>
          </p:cNvPr>
          <p:cNvSpPr>
            <a:spLocks noGrp="1"/>
          </p:cNvSpPr>
          <p:nvPr>
            <p:ph type="title"/>
          </p:nvPr>
        </p:nvSpPr>
        <p:spPr/>
        <p:txBody>
          <a:bodyPr/>
          <a:lstStyle/>
          <a:p>
            <a:r>
              <a:rPr lang="fr-FR" dirty="0"/>
              <a:t>Proposer d’autres supports pour :</a:t>
            </a:r>
          </a:p>
        </p:txBody>
      </p:sp>
      <p:sp>
        <p:nvSpPr>
          <p:cNvPr id="3" name="Espace réservé du contenu 2">
            <a:extLst>
              <a:ext uri="{FF2B5EF4-FFF2-40B4-BE49-F238E27FC236}">
                <a16:creationId xmlns:a16="http://schemas.microsoft.com/office/drawing/2014/main" id="{C51CE1A8-B420-AE4A-940F-20454F7046EA}"/>
              </a:ext>
            </a:extLst>
          </p:cNvPr>
          <p:cNvSpPr>
            <a:spLocks noGrp="1"/>
          </p:cNvSpPr>
          <p:nvPr>
            <p:ph idx="1"/>
          </p:nvPr>
        </p:nvSpPr>
        <p:spPr/>
        <p:txBody>
          <a:bodyPr/>
          <a:lstStyle/>
          <a:p>
            <a:r>
              <a:rPr lang="fr-FR" dirty="0"/>
              <a:t>Anticiper la venue en classe : arriver en ayant un sentiment de maîtrise est sécurisant  : Cours audio : </a:t>
            </a:r>
            <a:r>
              <a:rPr lang="fr-FR" dirty="0">
                <a:hlinkClick r:id="rId2"/>
              </a:rPr>
              <a:t>www.edumooc.fr</a:t>
            </a:r>
            <a:r>
              <a:rPr lang="fr-FR" dirty="0"/>
              <a:t>, les bons profs…</a:t>
            </a:r>
          </a:p>
          <a:p>
            <a:r>
              <a:rPr lang="fr-FR" dirty="0"/>
              <a:t>Mettre à disposition la trace écrite téléchargeable</a:t>
            </a:r>
          </a:p>
          <a:p>
            <a:r>
              <a:rPr lang="fr-FR" dirty="0"/>
              <a:t>Créer des QR codes pour un accès rapide à la ressource, à la page de l’ENT concernée. </a:t>
            </a:r>
          </a:p>
          <a:p>
            <a:pPr marL="0" indent="0">
              <a:buNone/>
            </a:pPr>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3644872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734815-640B-B243-AD81-FDFE4AE4F8AE}"/>
              </a:ext>
            </a:extLst>
          </p:cNvPr>
          <p:cNvSpPr>
            <a:spLocks noGrp="1"/>
          </p:cNvSpPr>
          <p:nvPr>
            <p:ph type="title"/>
          </p:nvPr>
        </p:nvSpPr>
        <p:spPr/>
        <p:txBody>
          <a:bodyPr/>
          <a:lstStyle/>
          <a:p>
            <a:r>
              <a:rPr lang="fr-FR" dirty="0">
                <a:solidFill>
                  <a:srgbClr val="00B0F0"/>
                </a:solidFill>
              </a:rPr>
              <a:t>3. 3   Adapter les consignes</a:t>
            </a:r>
          </a:p>
        </p:txBody>
      </p:sp>
      <p:sp>
        <p:nvSpPr>
          <p:cNvPr id="3" name="Espace réservé du contenu 2">
            <a:extLst>
              <a:ext uri="{FF2B5EF4-FFF2-40B4-BE49-F238E27FC236}">
                <a16:creationId xmlns:a16="http://schemas.microsoft.com/office/drawing/2014/main" id="{C4F5E5B5-BA52-4646-B482-A402977AB97D}"/>
              </a:ext>
            </a:extLst>
          </p:cNvPr>
          <p:cNvSpPr>
            <a:spLocks noGrp="1"/>
          </p:cNvSpPr>
          <p:nvPr>
            <p:ph idx="1"/>
          </p:nvPr>
        </p:nvSpPr>
        <p:spPr>
          <a:xfrm>
            <a:off x="1371600" y="1714500"/>
            <a:ext cx="9601200" cy="4152900"/>
          </a:xfrm>
        </p:spPr>
        <p:txBody>
          <a:bodyPr>
            <a:normAutofit/>
          </a:bodyPr>
          <a:lstStyle/>
          <a:p>
            <a:pPr>
              <a:buFont typeface="Wingdings" charset="2"/>
              <a:buChar char="ü"/>
            </a:pPr>
            <a:r>
              <a:rPr lang="fr-FR" altLang="fr-FR" dirty="0">
                <a:latin typeface="Arial" pitchFamily="34" charset="0"/>
                <a:cs typeface="Arial" pitchFamily="34" charset="0"/>
              </a:rPr>
              <a:t>Diminution du nombre d’exercices,</a:t>
            </a:r>
          </a:p>
          <a:p>
            <a:pPr>
              <a:buFont typeface="Wingdings" charset="2"/>
              <a:buChar char="ü"/>
            </a:pPr>
            <a:r>
              <a:rPr lang="fr-FR" altLang="fr-FR" dirty="0">
                <a:latin typeface="Arial" pitchFamily="34" charset="0"/>
                <a:cs typeface="Arial" pitchFamily="34" charset="0"/>
              </a:rPr>
              <a:t>Texte à trous, </a:t>
            </a:r>
          </a:p>
          <a:p>
            <a:pPr>
              <a:buFont typeface="Wingdings" charset="2"/>
              <a:buChar char="ü"/>
            </a:pPr>
            <a:r>
              <a:rPr lang="fr-FR" altLang="fr-FR" dirty="0" err="1">
                <a:latin typeface="Arial" pitchFamily="34" charset="0"/>
                <a:cs typeface="Arial" pitchFamily="34" charset="0"/>
              </a:rPr>
              <a:t>Oralisation</a:t>
            </a:r>
            <a:r>
              <a:rPr lang="fr-FR" altLang="fr-FR" dirty="0">
                <a:latin typeface="Arial" pitchFamily="34" charset="0"/>
                <a:cs typeface="Arial" pitchFamily="34" charset="0"/>
              </a:rPr>
              <a:t> des consignes, </a:t>
            </a:r>
          </a:p>
          <a:p>
            <a:pPr>
              <a:buFont typeface="Wingdings" charset="2"/>
              <a:buChar char="ü"/>
            </a:pPr>
            <a:r>
              <a:rPr lang="fr-FR" altLang="fr-FR" dirty="0">
                <a:latin typeface="Arial" pitchFamily="34" charset="0"/>
                <a:cs typeface="Arial" pitchFamily="34" charset="0"/>
              </a:rPr>
              <a:t>Surligner les mots clés…</a:t>
            </a:r>
          </a:p>
          <a:p>
            <a:pPr>
              <a:buFont typeface="Wingdings" charset="2"/>
              <a:buChar char="ü"/>
            </a:pPr>
            <a:r>
              <a:rPr lang="fr-FR" altLang="fr-FR" dirty="0">
                <a:latin typeface="Arial" pitchFamily="34" charset="0"/>
                <a:cs typeface="Arial" pitchFamily="34" charset="0"/>
              </a:rPr>
              <a:t>Mise à disposition d’un secrétaire,</a:t>
            </a:r>
          </a:p>
          <a:p>
            <a:pPr>
              <a:buFont typeface="Wingdings" charset="2"/>
              <a:buChar char="ü"/>
            </a:pPr>
            <a:r>
              <a:rPr lang="fr-FR" altLang="fr-FR" dirty="0">
                <a:latin typeface="Arial" pitchFamily="34" charset="0"/>
                <a:cs typeface="Arial" pitchFamily="34" charset="0"/>
              </a:rPr>
              <a:t>Notation sur critères précis, </a:t>
            </a:r>
          </a:p>
          <a:p>
            <a:pPr>
              <a:buFont typeface="Wingdings" charset="2"/>
              <a:buChar char="ü"/>
            </a:pPr>
            <a:r>
              <a:rPr lang="fr-FR" altLang="fr-FR" dirty="0">
                <a:latin typeface="Arial" pitchFamily="34" charset="0"/>
                <a:cs typeface="Arial" pitchFamily="34" charset="0"/>
              </a:rPr>
              <a:t>Valoriser les points positifs, </a:t>
            </a:r>
          </a:p>
          <a:p>
            <a:pPr>
              <a:buFont typeface="Wingdings" charset="2"/>
              <a:buChar char="ü"/>
            </a:pPr>
            <a:r>
              <a:rPr lang="fr-FR" altLang="fr-FR" dirty="0">
                <a:latin typeface="Arial" pitchFamily="34" charset="0"/>
                <a:cs typeface="Arial" pitchFamily="34" charset="0"/>
              </a:rPr>
              <a:t>Evaluation formative, </a:t>
            </a:r>
          </a:p>
          <a:p>
            <a:pPr>
              <a:buFont typeface="Wingdings" charset="2"/>
              <a:buChar char="ü"/>
            </a:pPr>
            <a:r>
              <a:rPr lang="fr-FR" altLang="fr-FR" dirty="0">
                <a:latin typeface="Arial" pitchFamily="34" charset="0"/>
                <a:cs typeface="Arial" pitchFamily="34" charset="0"/>
              </a:rPr>
              <a:t>Temps supplémentaire de réalisation </a:t>
            </a:r>
            <a:r>
              <a:rPr lang="is-IS" altLang="fr-FR" dirty="0">
                <a:latin typeface="Arial" pitchFamily="34" charset="0"/>
                <a:cs typeface="Arial" pitchFamily="34" charset="0"/>
              </a:rPr>
              <a:t>…</a:t>
            </a:r>
            <a:endParaRPr lang="fr-FR" altLang="fr-FR" dirty="0">
              <a:latin typeface="Arial" pitchFamily="34" charset="0"/>
              <a:cs typeface="Arial" pitchFamily="34" charset="0"/>
            </a:endParaRPr>
          </a:p>
          <a:p>
            <a:endParaRPr lang="fr-FR" dirty="0"/>
          </a:p>
        </p:txBody>
      </p:sp>
    </p:spTree>
    <p:extLst>
      <p:ext uri="{BB962C8B-B14F-4D97-AF65-F5344CB8AC3E}">
        <p14:creationId xmlns:p14="http://schemas.microsoft.com/office/powerpoint/2010/main" val="2430877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4DDF2F-6C2C-A642-B463-E204383750A0}"/>
              </a:ext>
            </a:extLst>
          </p:cNvPr>
          <p:cNvSpPr>
            <a:spLocks noGrp="1"/>
          </p:cNvSpPr>
          <p:nvPr>
            <p:ph type="title"/>
          </p:nvPr>
        </p:nvSpPr>
        <p:spPr/>
        <p:txBody>
          <a:bodyPr/>
          <a:lstStyle/>
          <a:p>
            <a:r>
              <a:rPr lang="fr-FR" dirty="0"/>
              <a:t>De l’exclusion à l’inclusion…</a:t>
            </a:r>
          </a:p>
        </p:txBody>
      </p:sp>
      <p:pic>
        <p:nvPicPr>
          <p:cNvPr id="4" name="Picture 28">
            <a:extLst>
              <a:ext uri="{FF2B5EF4-FFF2-40B4-BE49-F238E27FC236}">
                <a16:creationId xmlns:a16="http://schemas.microsoft.com/office/drawing/2014/main" id="{121791A4-465A-8F49-8134-BBB31DED8DFB}"/>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686050" y="1485900"/>
            <a:ext cx="6496049" cy="4781550"/>
          </a:xfrm>
          <a:prstGeom prst="rect">
            <a:avLst/>
          </a:prstGeom>
        </p:spPr>
      </p:pic>
    </p:spTree>
    <p:extLst>
      <p:ext uri="{BB962C8B-B14F-4D97-AF65-F5344CB8AC3E}">
        <p14:creationId xmlns:p14="http://schemas.microsoft.com/office/powerpoint/2010/main" val="1081684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DCECB4-FFAE-3043-B020-9B354D6CF856}"/>
              </a:ext>
            </a:extLst>
          </p:cNvPr>
          <p:cNvSpPr>
            <a:spLocks noGrp="1"/>
          </p:cNvSpPr>
          <p:nvPr>
            <p:ph type="title"/>
          </p:nvPr>
        </p:nvSpPr>
        <p:spPr/>
        <p:txBody>
          <a:bodyPr/>
          <a:lstStyle/>
          <a:p>
            <a:r>
              <a:rPr lang="fr-FR" dirty="0">
                <a:solidFill>
                  <a:srgbClr val="00B0F0"/>
                </a:solidFill>
              </a:rPr>
              <a:t>3.4. Adapter les évaluations</a:t>
            </a:r>
          </a:p>
        </p:txBody>
      </p:sp>
      <p:sp>
        <p:nvSpPr>
          <p:cNvPr id="3" name="Espace réservé du contenu 2">
            <a:extLst>
              <a:ext uri="{FF2B5EF4-FFF2-40B4-BE49-F238E27FC236}">
                <a16:creationId xmlns:a16="http://schemas.microsoft.com/office/drawing/2014/main" id="{D027FD4A-6EB5-D840-825B-ED45A100CEB6}"/>
              </a:ext>
            </a:extLst>
          </p:cNvPr>
          <p:cNvSpPr>
            <a:spLocks noGrp="1"/>
          </p:cNvSpPr>
          <p:nvPr>
            <p:ph idx="1"/>
          </p:nvPr>
        </p:nvSpPr>
        <p:spPr/>
        <p:txBody>
          <a:bodyPr>
            <a:normAutofit fontScale="92500" lnSpcReduction="10000"/>
          </a:bodyPr>
          <a:lstStyle/>
          <a:p>
            <a:pPr algn="just">
              <a:lnSpc>
                <a:spcPct val="150000"/>
              </a:lnSpc>
            </a:pPr>
            <a:r>
              <a:rPr lang="fr-FR" altLang="fr-FR" dirty="0">
                <a:latin typeface="Arial" pitchFamily="34" charset="0"/>
                <a:cs typeface="Arial" pitchFamily="34" charset="0"/>
              </a:rPr>
              <a:t>Texte à trous, baisse du nombre d’exercices, </a:t>
            </a:r>
            <a:r>
              <a:rPr lang="fr-FR" altLang="fr-FR" dirty="0" err="1">
                <a:latin typeface="Arial" pitchFamily="34" charset="0"/>
                <a:cs typeface="Arial" pitchFamily="34" charset="0"/>
              </a:rPr>
              <a:t>oralisation</a:t>
            </a:r>
            <a:r>
              <a:rPr lang="fr-FR" altLang="fr-FR" dirty="0">
                <a:latin typeface="Arial" pitchFamily="34" charset="0"/>
                <a:cs typeface="Arial" pitchFamily="34" charset="0"/>
              </a:rPr>
              <a:t> des consignes, mise à disposition d’un secrétaire, </a:t>
            </a:r>
            <a:r>
              <a:rPr lang="fr-FR" altLang="fr-FR" dirty="0" err="1">
                <a:latin typeface="Arial" pitchFamily="34" charset="0"/>
                <a:cs typeface="Arial" pitchFamily="34" charset="0"/>
              </a:rPr>
              <a:t>oralisation</a:t>
            </a:r>
            <a:r>
              <a:rPr lang="fr-FR" altLang="fr-FR" dirty="0">
                <a:latin typeface="Arial" pitchFamily="34" charset="0"/>
                <a:cs typeface="Arial" pitchFamily="34" charset="0"/>
              </a:rPr>
              <a:t> des réponses, notation sur critères précis, </a:t>
            </a:r>
            <a:r>
              <a:rPr lang="fr-FR" altLang="fr-FR" b="1" dirty="0">
                <a:latin typeface="Arial" pitchFamily="34" charset="0"/>
                <a:cs typeface="Arial" pitchFamily="34" charset="0"/>
              </a:rPr>
              <a:t>valoriser les points positifs</a:t>
            </a:r>
            <a:r>
              <a:rPr lang="fr-FR" altLang="fr-FR" dirty="0">
                <a:latin typeface="Arial" pitchFamily="34" charset="0"/>
                <a:cs typeface="Arial" pitchFamily="34" charset="0"/>
              </a:rPr>
              <a:t>, évaluation formative, temps supplémentaire de réalisation accordé. </a:t>
            </a:r>
          </a:p>
          <a:p>
            <a:pPr algn="just">
              <a:lnSpc>
                <a:spcPct val="150000"/>
              </a:lnSpc>
            </a:pPr>
            <a:r>
              <a:rPr lang="fr-FR" b="1" dirty="0">
                <a:solidFill>
                  <a:srgbClr val="FF0000"/>
                </a:solidFill>
                <a:latin typeface="Arial" pitchFamily="34" charset="0"/>
                <a:cs typeface="Arial" pitchFamily="34" charset="0"/>
              </a:rPr>
              <a:t>Cibler la ou les compétences à évaluer </a:t>
            </a:r>
            <a:r>
              <a:rPr lang="fr-FR" b="1" dirty="0">
                <a:latin typeface="Arial" pitchFamily="34" charset="0"/>
                <a:cs typeface="Arial" pitchFamily="34" charset="0"/>
              </a:rPr>
              <a:t>et éviter que la non maîtrise d’une compétence nuise à la mise en œuvre d’une autre compétences :</a:t>
            </a:r>
            <a:r>
              <a:rPr lang="fr-FR" dirty="0">
                <a:latin typeface="Arial" pitchFamily="34" charset="0"/>
                <a:cs typeface="Arial" pitchFamily="34" charset="0"/>
              </a:rPr>
              <a:t> ex. difficultés à lire les consignes ne doit pas masquer la capacité à restituer le cours, faire preuve de réflexion, analyser une situation.</a:t>
            </a:r>
            <a:endParaRPr lang="fr-FR" dirty="0"/>
          </a:p>
          <a:p>
            <a:endParaRPr lang="fr-FR" dirty="0"/>
          </a:p>
        </p:txBody>
      </p:sp>
    </p:spTree>
    <p:extLst>
      <p:ext uri="{BB962C8B-B14F-4D97-AF65-F5344CB8AC3E}">
        <p14:creationId xmlns:p14="http://schemas.microsoft.com/office/powerpoint/2010/main" val="3008170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6F640-1A7B-B64F-82B8-C37C7CE316D2}"/>
              </a:ext>
            </a:extLst>
          </p:cNvPr>
          <p:cNvSpPr>
            <a:spLocks noGrp="1"/>
          </p:cNvSpPr>
          <p:nvPr>
            <p:ph type="title"/>
          </p:nvPr>
        </p:nvSpPr>
        <p:spPr/>
        <p:txBody>
          <a:bodyPr/>
          <a:lstStyle/>
          <a:p>
            <a:r>
              <a:rPr lang="fr-FR" b="1" dirty="0">
                <a:solidFill>
                  <a:srgbClr val="FF0000"/>
                </a:solidFill>
              </a:rPr>
              <a:t>4. Adapter la pédagogie/ les pratiques de classe</a:t>
            </a:r>
            <a:endParaRPr lang="fr-FR" dirty="0">
              <a:solidFill>
                <a:srgbClr val="FF0000"/>
              </a:solidFill>
            </a:endParaRPr>
          </a:p>
        </p:txBody>
      </p:sp>
      <p:sp>
        <p:nvSpPr>
          <p:cNvPr id="3" name="Espace réservé du contenu 2">
            <a:extLst>
              <a:ext uri="{FF2B5EF4-FFF2-40B4-BE49-F238E27FC236}">
                <a16:creationId xmlns:a16="http://schemas.microsoft.com/office/drawing/2014/main" id="{A9347C12-3139-0341-A9FD-8ECC4D8B831F}"/>
              </a:ext>
            </a:extLst>
          </p:cNvPr>
          <p:cNvSpPr>
            <a:spLocks noGrp="1"/>
          </p:cNvSpPr>
          <p:nvPr>
            <p:ph idx="1"/>
          </p:nvPr>
        </p:nvSpPr>
        <p:spPr/>
        <p:txBody>
          <a:bodyPr/>
          <a:lstStyle/>
          <a:p>
            <a:r>
              <a:rPr lang="fr-FR" dirty="0"/>
              <a:t>Différenciation</a:t>
            </a:r>
          </a:p>
          <a:p>
            <a:r>
              <a:rPr lang="fr-FR" dirty="0"/>
              <a:t>Collaboration/Coopération</a:t>
            </a:r>
          </a:p>
          <a:p>
            <a:r>
              <a:rPr lang="fr-FR" dirty="0"/>
              <a:t>Pédagogie de projet</a:t>
            </a:r>
          </a:p>
          <a:p>
            <a:r>
              <a:rPr lang="fr-FR" dirty="0"/>
              <a:t>Articulation classe/dispositif</a:t>
            </a:r>
          </a:p>
          <a:p>
            <a:endParaRPr lang="fr-FR" dirty="0"/>
          </a:p>
          <a:p>
            <a:pPr marL="0" indent="0">
              <a:buNone/>
            </a:pPr>
            <a:r>
              <a:rPr lang="fr-FR" dirty="0"/>
              <a:t>=&gt; </a:t>
            </a:r>
            <a:r>
              <a:rPr lang="fr-FR" b="1" i="1" dirty="0"/>
              <a:t>Objectif : </a:t>
            </a:r>
            <a:r>
              <a:rPr lang="fr-FR" i="1" dirty="0"/>
              <a:t>Transformer les pratiques pédagogiques, les situations d’enseignement pour libérer du temps et permettre une relation plus étroite avec chaque élève/Adopter une posture enseignante différente</a:t>
            </a:r>
          </a:p>
          <a:p>
            <a:pPr marL="0" indent="0">
              <a:buNone/>
            </a:pPr>
            <a:endParaRPr lang="fr-FR" dirty="0"/>
          </a:p>
          <a:p>
            <a:endParaRPr lang="fr-FR" dirty="0"/>
          </a:p>
        </p:txBody>
      </p:sp>
    </p:spTree>
    <p:extLst>
      <p:ext uri="{BB962C8B-B14F-4D97-AF65-F5344CB8AC3E}">
        <p14:creationId xmlns:p14="http://schemas.microsoft.com/office/powerpoint/2010/main" val="3675905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AD1C15-0FEA-D549-9A35-496FA6B80599}"/>
              </a:ext>
            </a:extLst>
          </p:cNvPr>
          <p:cNvSpPr>
            <a:spLocks noGrp="1"/>
          </p:cNvSpPr>
          <p:nvPr>
            <p:ph type="title"/>
          </p:nvPr>
        </p:nvSpPr>
        <p:spPr/>
        <p:txBody>
          <a:bodyPr/>
          <a:lstStyle/>
          <a:p>
            <a:r>
              <a:rPr lang="fr-FR" dirty="0"/>
              <a:t>Mise en situation : </a:t>
            </a:r>
            <a:r>
              <a:rPr lang="fr-FR" i="1" dirty="0"/>
              <a:t>se diviser en 25 </a:t>
            </a:r>
            <a:r>
              <a:rPr lang="is-IS" i="1" dirty="0"/>
              <a:t>…</a:t>
            </a:r>
            <a:endParaRPr lang="fr-FR" i="1" dirty="0"/>
          </a:p>
        </p:txBody>
      </p:sp>
      <p:pic>
        <p:nvPicPr>
          <p:cNvPr id="4" name="Se diviser en 25.mp4">
            <a:hlinkClick r:id="" action="ppaction://media"/>
            <a:extLst>
              <a:ext uri="{FF2B5EF4-FFF2-40B4-BE49-F238E27FC236}">
                <a16:creationId xmlns:a16="http://schemas.microsoft.com/office/drawing/2014/main" id="{1B78402E-2D1F-1141-9147-B4DFB55E2A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17289" y="1292687"/>
            <a:ext cx="8642194" cy="5400773"/>
          </a:xfrm>
        </p:spPr>
      </p:pic>
    </p:spTree>
    <p:extLst>
      <p:ext uri="{BB962C8B-B14F-4D97-AF65-F5344CB8AC3E}">
        <p14:creationId xmlns:p14="http://schemas.microsoft.com/office/powerpoint/2010/main" val="3374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7F64CD-CD65-AB4A-9AD7-1422DC6166E8}"/>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2CFFB641-C998-1440-87D8-38485F01BA69}"/>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E91C9614-701F-D342-989C-75C14DB8D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063" y="300038"/>
            <a:ext cx="8658224" cy="6057157"/>
          </a:xfrm>
          <a:prstGeom prst="rect">
            <a:avLst/>
          </a:prstGeom>
        </p:spPr>
      </p:pic>
    </p:spTree>
    <p:extLst>
      <p:ext uri="{BB962C8B-B14F-4D97-AF65-F5344CB8AC3E}">
        <p14:creationId xmlns:p14="http://schemas.microsoft.com/office/powerpoint/2010/main" val="22598997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4D4470-ADEE-AC46-BC1B-8A17AD667E6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98C3514-22A0-F344-9274-DAE27E7ED2E5}"/>
              </a:ext>
            </a:extLst>
          </p:cNvPr>
          <p:cNvSpPr>
            <a:spLocks noGrp="1"/>
          </p:cNvSpPr>
          <p:nvPr>
            <p:ph idx="1"/>
          </p:nvPr>
        </p:nvSpPr>
        <p:spPr/>
        <p:txBody>
          <a:bodyPr/>
          <a:lstStyle/>
          <a:p>
            <a:endParaRPr lang="fr-FR"/>
          </a:p>
        </p:txBody>
      </p:sp>
      <p:pic>
        <p:nvPicPr>
          <p:cNvPr id="4" name="Espace réservé du contenu 3">
            <a:extLst>
              <a:ext uri="{FF2B5EF4-FFF2-40B4-BE49-F238E27FC236}">
                <a16:creationId xmlns:a16="http://schemas.microsoft.com/office/drawing/2014/main" id="{AD63A884-2746-7D43-80B3-F8892B735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555" y="0"/>
            <a:ext cx="9264411" cy="6392251"/>
          </a:xfrm>
          <a:prstGeom prst="rect">
            <a:avLst/>
          </a:prstGeom>
        </p:spPr>
      </p:pic>
    </p:spTree>
    <p:extLst>
      <p:ext uri="{BB962C8B-B14F-4D97-AF65-F5344CB8AC3E}">
        <p14:creationId xmlns:p14="http://schemas.microsoft.com/office/powerpoint/2010/main" val="950769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86E8BD-6F30-DF46-A10B-81ABCF5F6680}"/>
              </a:ext>
            </a:extLst>
          </p:cNvPr>
          <p:cNvSpPr>
            <a:spLocks noGrp="1"/>
          </p:cNvSpPr>
          <p:nvPr>
            <p:ph type="title"/>
          </p:nvPr>
        </p:nvSpPr>
        <p:spPr/>
        <p:txBody>
          <a:bodyPr/>
          <a:lstStyle/>
          <a:p>
            <a:r>
              <a:rPr lang="fr-FR" dirty="0"/>
              <a:t>Des élèves perturbateurs…</a:t>
            </a:r>
          </a:p>
        </p:txBody>
      </p:sp>
      <p:sp>
        <p:nvSpPr>
          <p:cNvPr id="3" name="Espace réservé du contenu 2">
            <a:extLst>
              <a:ext uri="{FF2B5EF4-FFF2-40B4-BE49-F238E27FC236}">
                <a16:creationId xmlns:a16="http://schemas.microsoft.com/office/drawing/2014/main" id="{2E495B63-F5E4-1C47-A739-F884E0A5A5C4}"/>
              </a:ext>
            </a:extLst>
          </p:cNvPr>
          <p:cNvSpPr>
            <a:spLocks noGrp="1"/>
          </p:cNvSpPr>
          <p:nvPr>
            <p:ph idx="1"/>
          </p:nvPr>
        </p:nvSpPr>
        <p:spPr>
          <a:xfrm>
            <a:off x="1371600" y="1371600"/>
            <a:ext cx="9601200" cy="4495800"/>
          </a:xfrm>
        </p:spPr>
        <p:txBody>
          <a:bodyPr/>
          <a:lstStyle/>
          <a:p>
            <a:pPr marL="0" indent="0">
              <a:buNone/>
            </a:pPr>
            <a:r>
              <a:rPr lang="fr-FR" dirty="0"/>
              <a:t>« L’élève perturbateur est celui qui remet en cause, par une attitude ou un comportement déviant, l’ordre scolaire établi dans l’établissement. L’élève perturbateur est défini comme tel par les personnels ou une partie des personnels de l’établissement, en fonction des critères normatifs que ces personnels édictent en matière de respect des règles et de reconnaissance de leur autorité. »</a:t>
            </a:r>
          </a:p>
          <a:p>
            <a:pPr marL="0" indent="0">
              <a:buNone/>
            </a:pPr>
            <a:r>
              <a:rPr lang="fr-FR" i="1" dirty="0">
                <a:solidFill>
                  <a:schemeClr val="accent2">
                    <a:lumMod val="90000"/>
                    <a:lumOff val="10000"/>
                  </a:schemeClr>
                </a:solidFill>
              </a:rPr>
              <a:t>MOINARD B., RUBI S., (2013) « Des dispositifs pour les élèves perturbateurs : les collèges à l’heure de la sous-traitance ? » Carrefours de l’Éducation, nov. 2013, n°36, pp 47-60</a:t>
            </a:r>
            <a:r>
              <a:rPr lang="fr-FR" i="1" dirty="0">
                <a:solidFill>
                  <a:schemeClr val="accent1">
                    <a:lumMod val="50000"/>
                  </a:schemeClr>
                </a:solidFill>
              </a:rPr>
              <a:t>.</a:t>
            </a:r>
          </a:p>
          <a:p>
            <a:pPr marL="0" indent="0">
              <a:buNone/>
            </a:pPr>
            <a:endParaRPr lang="fr-FR" dirty="0"/>
          </a:p>
        </p:txBody>
      </p:sp>
    </p:spTree>
    <p:extLst>
      <p:ext uri="{BB962C8B-B14F-4D97-AF65-F5344CB8AC3E}">
        <p14:creationId xmlns:p14="http://schemas.microsoft.com/office/powerpoint/2010/main" val="3982766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740F9A-ED57-4D4D-8CF8-172AC3262BA6}"/>
              </a:ext>
            </a:extLst>
          </p:cNvPr>
          <p:cNvSpPr>
            <a:spLocks noGrp="1"/>
          </p:cNvSpPr>
          <p:nvPr>
            <p:ph type="title"/>
          </p:nvPr>
        </p:nvSpPr>
        <p:spPr/>
        <p:txBody>
          <a:bodyPr/>
          <a:lstStyle/>
          <a:p>
            <a:r>
              <a:rPr lang="fr-FR" dirty="0">
                <a:solidFill>
                  <a:srgbClr val="FF0000"/>
                </a:solidFill>
              </a:rPr>
              <a:t>4.1. Différenciation :</a:t>
            </a:r>
          </a:p>
        </p:txBody>
      </p:sp>
      <p:sp>
        <p:nvSpPr>
          <p:cNvPr id="3" name="Espace réservé du contenu 2">
            <a:extLst>
              <a:ext uri="{FF2B5EF4-FFF2-40B4-BE49-F238E27FC236}">
                <a16:creationId xmlns:a16="http://schemas.microsoft.com/office/drawing/2014/main" id="{F32AC19F-618E-0F45-B7D1-6527EA3B5542}"/>
              </a:ext>
            </a:extLst>
          </p:cNvPr>
          <p:cNvSpPr>
            <a:spLocks noGrp="1"/>
          </p:cNvSpPr>
          <p:nvPr>
            <p:ph idx="1"/>
          </p:nvPr>
        </p:nvSpPr>
        <p:spPr/>
        <p:txBody>
          <a:bodyPr>
            <a:normAutofit fontScale="92500" lnSpcReduction="20000"/>
          </a:bodyPr>
          <a:lstStyle/>
          <a:p>
            <a:pPr algn="just">
              <a:lnSpc>
                <a:spcPct val="150000"/>
              </a:lnSpc>
            </a:pPr>
            <a:r>
              <a:rPr lang="fr-FR" b="1" dirty="0"/>
              <a:t>Différencier</a:t>
            </a:r>
            <a:r>
              <a:rPr lang="fr-FR" dirty="0"/>
              <a:t> signifie </a:t>
            </a:r>
            <a:r>
              <a:rPr lang="fr-FR" b="1" dirty="0"/>
              <a:t>savoir analyser et ajuster sa pratique </a:t>
            </a:r>
            <a:r>
              <a:rPr lang="fr-FR" dirty="0"/>
              <a:t>de même </a:t>
            </a:r>
            <a:r>
              <a:rPr lang="fr-FR" b="1" dirty="0"/>
              <a:t>que l’environnement d’apprentissage </a:t>
            </a:r>
            <a:r>
              <a:rPr lang="fr-FR" dirty="0"/>
              <a:t>de façon à </a:t>
            </a:r>
            <a:r>
              <a:rPr lang="fr-FR" b="1" dirty="0"/>
              <a:t>tenir compte des préalables et caractéristiques d’un ou de plusieurs élèves au regard d’un objet d’apprentissage particulier. </a:t>
            </a:r>
          </a:p>
          <a:p>
            <a:pPr algn="just">
              <a:lnSpc>
                <a:spcPct val="150000"/>
              </a:lnSpc>
            </a:pPr>
            <a:r>
              <a:rPr lang="fr-FR" b="1" dirty="0"/>
              <a:t>Ph. </a:t>
            </a:r>
            <a:r>
              <a:rPr lang="fr-FR" b="1" dirty="0" err="1"/>
              <a:t>Mérieu</a:t>
            </a:r>
            <a:r>
              <a:rPr lang="fr-FR" b="1" dirty="0"/>
              <a:t> : « différencier, c’est avoir le soucis de la personne sans renoncer à celui de la collectivité »</a:t>
            </a:r>
          </a:p>
          <a:p>
            <a:pPr algn="just">
              <a:lnSpc>
                <a:spcPct val="150000"/>
              </a:lnSpc>
            </a:pPr>
            <a:r>
              <a:rPr lang="fr-FR" b="1" dirty="0"/>
              <a:t>Ph. Perrenoud : il ne s’agit pas de remettre en question les contenus mais seulement les méthodes sélectionner pour une transmission plus efficace. Mais l’objectif reste le même</a:t>
            </a:r>
          </a:p>
          <a:p>
            <a:pPr algn="just">
              <a:lnSpc>
                <a:spcPct val="150000"/>
              </a:lnSpc>
            </a:pPr>
            <a:endParaRPr lang="fr-FR" b="1" dirty="0"/>
          </a:p>
          <a:p>
            <a:pPr marL="0" indent="0">
              <a:buNone/>
            </a:pPr>
            <a:endParaRPr lang="fr-FR" dirty="0"/>
          </a:p>
        </p:txBody>
      </p:sp>
    </p:spTree>
    <p:extLst>
      <p:ext uri="{BB962C8B-B14F-4D97-AF65-F5344CB8AC3E}">
        <p14:creationId xmlns:p14="http://schemas.microsoft.com/office/powerpoint/2010/main" val="11515890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71FC656-A4D1-5644-9356-ADCF01085140}"/>
              </a:ext>
            </a:extLst>
          </p:cNvPr>
          <p:cNvSpPr>
            <a:spLocks noGrp="1"/>
          </p:cNvSpPr>
          <p:nvPr>
            <p:ph idx="1"/>
          </p:nvPr>
        </p:nvSpPr>
        <p:spPr>
          <a:xfrm>
            <a:off x="1371600" y="771525"/>
            <a:ext cx="9601200" cy="5095875"/>
          </a:xfrm>
        </p:spPr>
        <p:txBody>
          <a:bodyPr>
            <a:normAutofit fontScale="92500" lnSpcReduction="10000"/>
          </a:bodyPr>
          <a:lstStyle/>
          <a:p>
            <a:pPr marL="0" indent="0" algn="just">
              <a:lnSpc>
                <a:spcPct val="160000"/>
              </a:lnSpc>
              <a:buNone/>
            </a:pPr>
            <a:r>
              <a:rPr lang="fr-FR" dirty="0"/>
              <a:t>	« La pratique de la </a:t>
            </a:r>
            <a:r>
              <a:rPr lang="fr-FR" b="1" dirty="0"/>
              <a:t>différenciation pédagogique </a:t>
            </a:r>
            <a:r>
              <a:rPr lang="fr-FR" dirty="0"/>
              <a:t>consiste à </a:t>
            </a:r>
            <a:r>
              <a:rPr lang="fr-FR" b="1" dirty="0"/>
              <a:t>organiser la classe de manière à permettre à chaque élève d’apprendre dans les conditions qui lui conviennent le mieux. </a:t>
            </a:r>
          </a:p>
          <a:p>
            <a:pPr marL="0" indent="0" algn="just">
              <a:lnSpc>
                <a:spcPct val="160000"/>
              </a:lnSpc>
              <a:buNone/>
            </a:pPr>
            <a:r>
              <a:rPr lang="fr-FR" b="1" dirty="0"/>
              <a:t>	</a:t>
            </a:r>
            <a:r>
              <a:rPr lang="fr-FR" dirty="0"/>
              <a:t>Différencier la pédagogie, c’est donc </a:t>
            </a:r>
            <a:r>
              <a:rPr lang="fr-FR" b="1" dirty="0"/>
              <a:t>mettre en place dans une classe ou dans une école des dispositifs de traitement des difficultés des élèves pour faciliter l’atteinte des objectifs de l’enseignement</a:t>
            </a:r>
            <a:r>
              <a:rPr lang="fr-FR" dirty="0"/>
              <a:t>. (…)</a:t>
            </a:r>
          </a:p>
          <a:p>
            <a:pPr marL="0" indent="0" algn="just">
              <a:lnSpc>
                <a:spcPct val="160000"/>
              </a:lnSpc>
              <a:buNone/>
            </a:pPr>
            <a:r>
              <a:rPr lang="fr-FR" dirty="0"/>
              <a:t> Remarque importante : </a:t>
            </a:r>
            <a:r>
              <a:rPr lang="fr-FR" b="1" dirty="0"/>
              <a:t>il ne s’agit donc pas de différencier les objectifs, mais de permettre à tous les élèves d’atteindre les mêmes objectifs par des voies différentes </a:t>
            </a:r>
            <a:r>
              <a:rPr lang="fr-FR" dirty="0"/>
              <a:t>» (Laurent, S. (2001). Pédagogie différenciée)</a:t>
            </a:r>
          </a:p>
          <a:p>
            <a:pPr marL="0" indent="0">
              <a:lnSpc>
                <a:spcPct val="160000"/>
              </a:lnSpc>
              <a:buNone/>
            </a:pPr>
            <a:r>
              <a:rPr lang="fr-FR" dirty="0">
                <a:solidFill>
                  <a:srgbClr val="FF0000"/>
                </a:solidFill>
              </a:rPr>
              <a:t>=&gt; La</a:t>
            </a:r>
            <a:r>
              <a:rPr lang="fr-FR" b="1" dirty="0">
                <a:solidFill>
                  <a:srgbClr val="FF0000"/>
                </a:solidFill>
              </a:rPr>
              <a:t> différenciation </a:t>
            </a:r>
            <a:r>
              <a:rPr lang="fr-FR" dirty="0">
                <a:solidFill>
                  <a:srgbClr val="FF0000"/>
                </a:solidFill>
              </a:rPr>
              <a:t>est donc une </a:t>
            </a:r>
            <a:r>
              <a:rPr lang="fr-FR" b="1" dirty="0">
                <a:solidFill>
                  <a:srgbClr val="FF0000"/>
                </a:solidFill>
              </a:rPr>
              <a:t>adaptation pédagogique</a:t>
            </a:r>
          </a:p>
          <a:p>
            <a:endParaRPr lang="fr-FR" dirty="0"/>
          </a:p>
        </p:txBody>
      </p:sp>
    </p:spTree>
    <p:extLst>
      <p:ext uri="{BB962C8B-B14F-4D97-AF65-F5344CB8AC3E}">
        <p14:creationId xmlns:p14="http://schemas.microsoft.com/office/powerpoint/2010/main" val="3652591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5A1B3F-F789-264C-9D9D-356B56193893}"/>
              </a:ext>
            </a:extLst>
          </p:cNvPr>
          <p:cNvSpPr>
            <a:spLocks noGrp="1"/>
          </p:cNvSpPr>
          <p:nvPr>
            <p:ph type="title"/>
          </p:nvPr>
        </p:nvSpPr>
        <p:spPr/>
        <p:txBody>
          <a:bodyPr/>
          <a:lstStyle/>
          <a:p>
            <a:r>
              <a:rPr lang="fr-FR" dirty="0"/>
              <a:t>Exemple de leviers de différenciation</a:t>
            </a:r>
          </a:p>
        </p:txBody>
      </p:sp>
      <p:sp>
        <p:nvSpPr>
          <p:cNvPr id="3" name="Espace réservé du contenu 2">
            <a:extLst>
              <a:ext uri="{FF2B5EF4-FFF2-40B4-BE49-F238E27FC236}">
                <a16:creationId xmlns:a16="http://schemas.microsoft.com/office/drawing/2014/main" id="{028FF3DD-D22C-744F-9D9D-17DCA044C21B}"/>
              </a:ext>
            </a:extLst>
          </p:cNvPr>
          <p:cNvSpPr>
            <a:spLocks noGrp="1"/>
          </p:cNvSpPr>
          <p:nvPr>
            <p:ph idx="1"/>
          </p:nvPr>
        </p:nvSpPr>
        <p:spPr>
          <a:xfrm>
            <a:off x="1443037" y="1600200"/>
            <a:ext cx="9601200" cy="4324350"/>
          </a:xfrm>
        </p:spPr>
        <p:txBody>
          <a:bodyPr>
            <a:normAutofit/>
          </a:bodyPr>
          <a:lstStyle/>
          <a:p>
            <a:pPr>
              <a:lnSpc>
                <a:spcPct val="150000"/>
              </a:lnSpc>
              <a:buFont typeface="Arial" charset="0"/>
              <a:buChar char="•"/>
            </a:pPr>
            <a:r>
              <a:rPr lang="fr-FR" altLang="fr-FR" b="1" dirty="0">
                <a:latin typeface="Calibri" charset="0"/>
                <a:ea typeface="Calibri" charset="0"/>
                <a:cs typeface="Calibri" charset="0"/>
              </a:rPr>
              <a:t>Activités de lecture </a:t>
            </a:r>
            <a:r>
              <a:rPr lang="fr-FR" altLang="fr-FR" dirty="0">
                <a:latin typeface="Calibri" charset="0"/>
                <a:ea typeface="Calibri" charset="0"/>
                <a:cs typeface="Calibri" charset="0"/>
              </a:rPr>
              <a:t>: dispense d’activité de lecture à voix haute, typographie adapté, support écrits allégés, mise à disposition du texte en amont…..</a:t>
            </a:r>
          </a:p>
          <a:p>
            <a:pPr>
              <a:lnSpc>
                <a:spcPct val="150000"/>
              </a:lnSpc>
              <a:buFont typeface="Arial" charset="0"/>
              <a:buChar char="•"/>
            </a:pPr>
            <a:r>
              <a:rPr lang="fr-FR" altLang="fr-FR" b="1" dirty="0">
                <a:latin typeface="Calibri" charset="0"/>
                <a:ea typeface="Calibri" charset="0"/>
                <a:cs typeface="Calibri" charset="0"/>
              </a:rPr>
              <a:t>Activité d’écriture </a:t>
            </a:r>
            <a:r>
              <a:rPr lang="fr-FR" altLang="fr-FR" dirty="0">
                <a:latin typeface="Calibri" charset="0"/>
                <a:ea typeface="Calibri" charset="0"/>
                <a:cs typeface="Calibri" charset="0"/>
              </a:rPr>
              <a:t>: réduction de l’activité de prises de notes, photocopie des cours, textes à trous, </a:t>
            </a:r>
          </a:p>
          <a:p>
            <a:pPr>
              <a:lnSpc>
                <a:spcPct val="150000"/>
              </a:lnSpc>
              <a:buFont typeface="Arial" charset="0"/>
              <a:buChar char="•"/>
            </a:pPr>
            <a:r>
              <a:rPr lang="fr-FR" altLang="fr-FR" b="1" dirty="0">
                <a:latin typeface="Calibri" charset="0"/>
                <a:ea typeface="Calibri" charset="0"/>
                <a:cs typeface="Calibri" charset="0"/>
              </a:rPr>
              <a:t>Rapport au temps </a:t>
            </a:r>
            <a:r>
              <a:rPr lang="fr-FR" altLang="fr-FR" dirty="0">
                <a:latin typeface="Calibri" charset="0"/>
                <a:ea typeface="Calibri" charset="0"/>
                <a:cs typeface="Calibri" charset="0"/>
              </a:rPr>
              <a:t>: augmentation du temps, fragmentation de la tâche, aide à la gestion du temps activités de courtes durées….</a:t>
            </a:r>
          </a:p>
          <a:p>
            <a:pPr>
              <a:lnSpc>
                <a:spcPct val="150000"/>
              </a:lnSpc>
              <a:buFont typeface="Arial" charset="0"/>
              <a:buChar char="•"/>
            </a:pPr>
            <a:r>
              <a:rPr lang="fr-FR" altLang="fr-FR" b="1" dirty="0">
                <a:latin typeface="Calibri" charset="0"/>
                <a:ea typeface="Calibri" charset="0"/>
                <a:cs typeface="Calibri" charset="0"/>
              </a:rPr>
              <a:t>Autoriser l’élève à ne pas faire la même chose que les autres</a:t>
            </a:r>
            <a:r>
              <a:rPr lang="fr-FR" altLang="fr-FR" dirty="0">
                <a:latin typeface="Calibri" charset="0"/>
                <a:ea typeface="Calibri" charset="0"/>
                <a:cs typeface="Calibri" charset="0"/>
              </a:rPr>
              <a:t>, réduction de la somme de savoirs ou des notions à faire acquérir, </a:t>
            </a:r>
            <a:r>
              <a:rPr lang="fr-FR" altLang="fr-FR" b="1" dirty="0">
                <a:latin typeface="Calibri" charset="0"/>
                <a:ea typeface="Calibri" charset="0"/>
                <a:cs typeface="Calibri" charset="0"/>
              </a:rPr>
              <a:t>favoriser</a:t>
            </a:r>
            <a:r>
              <a:rPr lang="fr-FR" altLang="fr-FR" dirty="0">
                <a:latin typeface="Calibri" charset="0"/>
                <a:ea typeface="Calibri" charset="0"/>
                <a:cs typeface="Calibri" charset="0"/>
              </a:rPr>
              <a:t> </a:t>
            </a:r>
            <a:r>
              <a:rPr lang="fr-FR" altLang="fr-FR" b="1" dirty="0">
                <a:latin typeface="Calibri" charset="0"/>
                <a:ea typeface="Calibri" charset="0"/>
                <a:cs typeface="Calibri" charset="0"/>
              </a:rPr>
              <a:t>la qualité </a:t>
            </a:r>
            <a:r>
              <a:rPr lang="fr-FR" altLang="fr-FR" dirty="0">
                <a:latin typeface="Calibri" charset="0"/>
                <a:ea typeface="Calibri" charset="0"/>
                <a:cs typeface="Calibri" charset="0"/>
              </a:rPr>
              <a:t>plutôt que </a:t>
            </a:r>
            <a:r>
              <a:rPr lang="fr-FR" altLang="fr-FR" b="1" dirty="0">
                <a:latin typeface="Calibri" charset="0"/>
                <a:ea typeface="Calibri" charset="0"/>
                <a:cs typeface="Calibri" charset="0"/>
              </a:rPr>
              <a:t>la quantité.</a:t>
            </a:r>
            <a:endParaRPr lang="fr-FR" b="1" dirty="0">
              <a:latin typeface="Calibri" charset="0"/>
              <a:ea typeface="Calibri" charset="0"/>
              <a:cs typeface="Calibri" charset="0"/>
            </a:endParaRPr>
          </a:p>
          <a:p>
            <a:endParaRPr lang="fr-FR" dirty="0"/>
          </a:p>
        </p:txBody>
      </p:sp>
    </p:spTree>
    <p:extLst>
      <p:ext uri="{BB962C8B-B14F-4D97-AF65-F5344CB8AC3E}">
        <p14:creationId xmlns:p14="http://schemas.microsoft.com/office/powerpoint/2010/main" val="19316939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935F76-480F-DC4D-BA76-8BCA36A71E3B}"/>
              </a:ext>
            </a:extLst>
          </p:cNvPr>
          <p:cNvSpPr>
            <a:spLocks noGrp="1"/>
          </p:cNvSpPr>
          <p:nvPr>
            <p:ph type="title"/>
          </p:nvPr>
        </p:nvSpPr>
        <p:spPr/>
        <p:txBody>
          <a:bodyPr/>
          <a:lstStyle/>
          <a:p>
            <a:r>
              <a:rPr lang="fr-FR" dirty="0">
                <a:solidFill>
                  <a:srgbClr val="FF0000"/>
                </a:solidFill>
              </a:rPr>
              <a:t>4.2. Collaboration/Coopération</a:t>
            </a:r>
          </a:p>
        </p:txBody>
      </p:sp>
      <p:sp>
        <p:nvSpPr>
          <p:cNvPr id="4" name="Espace réservé du contenu 2">
            <a:extLst>
              <a:ext uri="{FF2B5EF4-FFF2-40B4-BE49-F238E27FC236}">
                <a16:creationId xmlns:a16="http://schemas.microsoft.com/office/drawing/2014/main" id="{08547EEC-05F4-4243-8CC2-167D3BE1957D}"/>
              </a:ext>
            </a:extLst>
          </p:cNvPr>
          <p:cNvSpPr txBox="1">
            <a:spLocks/>
          </p:cNvSpPr>
          <p:nvPr/>
        </p:nvSpPr>
        <p:spPr>
          <a:xfrm>
            <a:off x="1371600" y="1506711"/>
            <a:ext cx="10896600" cy="4762833"/>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fr-FR" b="1"/>
              <a:t>Travail coopératif :</a:t>
            </a:r>
          </a:p>
          <a:p>
            <a:pPr marL="0" indent="0">
              <a:buFont typeface="Franklin Gothic Book" panose="020B0503020102020204" pitchFamily="34" charset="0"/>
              <a:buNone/>
            </a:pPr>
            <a:r>
              <a:rPr lang="fr-FR"/>
              <a:t>à chacun sa partie du tout</a:t>
            </a:r>
          </a:p>
          <a:p>
            <a:endParaRPr lang="fr-FR"/>
          </a:p>
          <a:p>
            <a:endParaRPr lang="fr-FR"/>
          </a:p>
          <a:p>
            <a:endParaRPr lang="fr-FR"/>
          </a:p>
          <a:p>
            <a:r>
              <a:rPr lang="fr-FR" b="1"/>
              <a:t>Travail collaboratif : </a:t>
            </a:r>
          </a:p>
          <a:p>
            <a:pPr marL="0" indent="0">
              <a:buFont typeface="Franklin Gothic Book" panose="020B0503020102020204" pitchFamily="34" charset="0"/>
              <a:buNone/>
            </a:pPr>
            <a:r>
              <a:rPr lang="fr-FR"/>
              <a:t>le tout pour tous.</a:t>
            </a:r>
          </a:p>
          <a:p>
            <a:endParaRPr lang="fr-FR" dirty="0"/>
          </a:p>
        </p:txBody>
      </p:sp>
      <p:pic>
        <p:nvPicPr>
          <p:cNvPr id="5" name="Image 4">
            <a:extLst>
              <a:ext uri="{FF2B5EF4-FFF2-40B4-BE49-F238E27FC236}">
                <a16:creationId xmlns:a16="http://schemas.microsoft.com/office/drawing/2014/main" id="{273B6473-A08E-BE42-A324-244CB6760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5180" y="1245677"/>
            <a:ext cx="5101906" cy="2868284"/>
          </a:xfrm>
          <a:prstGeom prst="rect">
            <a:avLst/>
          </a:prstGeom>
        </p:spPr>
      </p:pic>
      <p:pic>
        <p:nvPicPr>
          <p:cNvPr id="6" name="Image 5">
            <a:extLst>
              <a:ext uri="{FF2B5EF4-FFF2-40B4-BE49-F238E27FC236}">
                <a16:creationId xmlns:a16="http://schemas.microsoft.com/office/drawing/2014/main" id="{B5358315-E746-F847-83D8-C4F7C6F6C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095" y="3540025"/>
            <a:ext cx="5075949" cy="2729519"/>
          </a:xfrm>
          <a:prstGeom prst="rect">
            <a:avLst/>
          </a:prstGeom>
        </p:spPr>
      </p:pic>
    </p:spTree>
    <p:extLst>
      <p:ext uri="{BB962C8B-B14F-4D97-AF65-F5344CB8AC3E}">
        <p14:creationId xmlns:p14="http://schemas.microsoft.com/office/powerpoint/2010/main" val="1714161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57B4FB3-AE06-6347-A979-1B7BF23C3A9E}"/>
              </a:ext>
            </a:extLst>
          </p:cNvPr>
          <p:cNvSpPr>
            <a:spLocks noGrp="1"/>
          </p:cNvSpPr>
          <p:nvPr>
            <p:ph idx="1"/>
          </p:nvPr>
        </p:nvSpPr>
        <p:spPr>
          <a:xfrm>
            <a:off x="1371600" y="613458"/>
            <a:ext cx="9601200" cy="5253942"/>
          </a:xfrm>
        </p:spPr>
        <p:txBody>
          <a:bodyPr/>
          <a:lstStyle/>
          <a:p>
            <a:pPr algn="just"/>
            <a:r>
              <a:rPr lang="fr-FR" dirty="0"/>
              <a:t>UNESCO : L’inclusion est une approche dynamique permettant de répondre positivement à la diversité des élèves et de considérer les différences entre les individus non comme des problèmes mais comme des opportunités d’enrichir les apprentissages </a:t>
            </a:r>
          </a:p>
          <a:p>
            <a:pPr algn="just"/>
            <a:r>
              <a:rPr lang="fr-FR" dirty="0"/>
              <a:t>Inclusion et handicap : que dit la loi ? </a:t>
            </a:r>
          </a:p>
          <a:p>
            <a:pPr algn="just"/>
            <a:endParaRPr lang="fr-FR" dirty="0"/>
          </a:p>
          <a:p>
            <a:pPr algn="just"/>
            <a:endParaRPr lang="fr-FR" dirty="0"/>
          </a:p>
          <a:p>
            <a:pPr marL="0" indent="0">
              <a:buNone/>
            </a:pPr>
            <a:endParaRPr lang="fr-FR" dirty="0"/>
          </a:p>
        </p:txBody>
      </p:sp>
    </p:spTree>
    <p:extLst>
      <p:ext uri="{BB962C8B-B14F-4D97-AF65-F5344CB8AC3E}">
        <p14:creationId xmlns:p14="http://schemas.microsoft.com/office/powerpoint/2010/main" val="7831834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431DB6-36AA-7A4E-BCA8-915D28014784}"/>
              </a:ext>
            </a:extLst>
          </p:cNvPr>
          <p:cNvSpPr>
            <a:spLocks noGrp="1"/>
          </p:cNvSpPr>
          <p:nvPr>
            <p:ph type="title"/>
          </p:nvPr>
        </p:nvSpPr>
        <p:spPr/>
        <p:txBody>
          <a:bodyPr/>
          <a:lstStyle/>
          <a:p>
            <a:endParaRPr lang="fr-FR" dirty="0"/>
          </a:p>
        </p:txBody>
      </p:sp>
      <p:pic>
        <p:nvPicPr>
          <p:cNvPr id="4" name="Espace réservé du contenu 3">
            <a:extLst>
              <a:ext uri="{FF2B5EF4-FFF2-40B4-BE49-F238E27FC236}">
                <a16:creationId xmlns:a16="http://schemas.microsoft.com/office/drawing/2014/main" id="{53B9E6CD-2AAD-E340-8809-8B7DC0EE81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769434"/>
            <a:ext cx="8293162" cy="4607312"/>
          </a:xfrm>
        </p:spPr>
      </p:pic>
      <p:sp>
        <p:nvSpPr>
          <p:cNvPr id="6" name="Rectangle 5">
            <a:extLst>
              <a:ext uri="{FF2B5EF4-FFF2-40B4-BE49-F238E27FC236}">
                <a16:creationId xmlns:a16="http://schemas.microsoft.com/office/drawing/2014/main" id="{60BC48B4-305B-F546-BD14-82E5F3E2EF76}"/>
              </a:ext>
            </a:extLst>
          </p:cNvPr>
          <p:cNvSpPr/>
          <p:nvPr/>
        </p:nvSpPr>
        <p:spPr>
          <a:xfrm>
            <a:off x="1698702" y="5860187"/>
            <a:ext cx="6096000" cy="646331"/>
          </a:xfrm>
          <a:prstGeom prst="rect">
            <a:avLst/>
          </a:prstGeom>
        </p:spPr>
        <p:txBody>
          <a:bodyPr>
            <a:spAutoFit/>
          </a:bodyPr>
          <a:lstStyle/>
          <a:p>
            <a:r>
              <a:rPr lang="fr-FR" dirty="0"/>
              <a:t>http://89.snuipp.fr/IMG/</a:t>
            </a:r>
            <a:r>
              <a:rPr lang="fr-FR" dirty="0" err="1"/>
              <a:t>pdf</a:t>
            </a:r>
            <a:r>
              <a:rPr lang="fr-FR" dirty="0"/>
              <a:t>/Que_signifie_cooperer_-_article_Animation_et_Education_No_244.pdf</a:t>
            </a:r>
          </a:p>
        </p:txBody>
      </p:sp>
    </p:spTree>
    <p:extLst>
      <p:ext uri="{BB962C8B-B14F-4D97-AF65-F5344CB8AC3E}">
        <p14:creationId xmlns:p14="http://schemas.microsoft.com/office/powerpoint/2010/main" val="2089947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887DB24-76BE-9141-B8BC-CDBE3B9698FE}"/>
              </a:ext>
            </a:extLst>
          </p:cNvPr>
          <p:cNvSpPr>
            <a:spLocks noGrp="1"/>
          </p:cNvSpPr>
          <p:nvPr>
            <p:ph idx="1"/>
          </p:nvPr>
        </p:nvSpPr>
        <p:spPr>
          <a:xfrm>
            <a:off x="1371600" y="614363"/>
            <a:ext cx="9601200" cy="5253037"/>
          </a:xfrm>
        </p:spPr>
        <p:txBody>
          <a:bodyPr>
            <a:normAutofit lnSpcReduction="10000"/>
          </a:bodyPr>
          <a:lstStyle/>
          <a:p>
            <a:pPr marL="0" indent="0">
              <a:lnSpc>
                <a:spcPct val="150000"/>
              </a:lnSpc>
              <a:buNone/>
            </a:pPr>
            <a:r>
              <a:rPr lang="fr-FR" dirty="0"/>
              <a:t>« En Europe, la coopération est conçue comme une combinaison de </a:t>
            </a:r>
            <a:r>
              <a:rPr lang="fr-FR" b="1" dirty="0"/>
              <a:t>3 objectifs : </a:t>
            </a:r>
          </a:p>
          <a:p>
            <a:pPr marL="0" indent="0">
              <a:lnSpc>
                <a:spcPct val="150000"/>
              </a:lnSpc>
              <a:buNone/>
            </a:pPr>
            <a:r>
              <a:rPr lang="fr-FR" dirty="0"/>
              <a:t> - </a:t>
            </a:r>
            <a:r>
              <a:rPr lang="fr-FR" b="1" dirty="0"/>
              <a:t>susciter davantage de concentration </a:t>
            </a:r>
            <a:r>
              <a:rPr lang="fr-FR" dirty="0"/>
              <a:t>(rendre les élèves moins passifs) </a:t>
            </a:r>
          </a:p>
          <a:p>
            <a:pPr marL="0" indent="0">
              <a:lnSpc>
                <a:spcPct val="150000"/>
              </a:lnSpc>
              <a:buNone/>
            </a:pPr>
            <a:r>
              <a:rPr lang="fr-FR" dirty="0"/>
              <a:t> </a:t>
            </a:r>
            <a:r>
              <a:rPr lang="fr-FR" b="1" dirty="0"/>
              <a:t>- développer des valeurs </a:t>
            </a:r>
            <a:r>
              <a:rPr lang="fr-FR" dirty="0"/>
              <a:t>(altruisme, responsabilité, solidarité) </a:t>
            </a:r>
          </a:p>
          <a:p>
            <a:pPr marL="0" indent="0">
              <a:lnSpc>
                <a:spcPct val="150000"/>
              </a:lnSpc>
              <a:buNone/>
            </a:pPr>
            <a:r>
              <a:rPr lang="fr-FR" dirty="0"/>
              <a:t> - organiser la coopération afin de </a:t>
            </a:r>
            <a:r>
              <a:rPr lang="fr-FR" b="1" dirty="0"/>
              <a:t>prendre en compte la diversité des élèves »</a:t>
            </a:r>
          </a:p>
          <a:p>
            <a:pPr marL="0" indent="0">
              <a:lnSpc>
                <a:spcPct val="150000"/>
              </a:lnSpc>
              <a:buNone/>
            </a:pPr>
            <a:r>
              <a:rPr lang="fr-FR" sz="1600" b="1" i="1" dirty="0"/>
              <a:t> </a:t>
            </a:r>
            <a:r>
              <a:rPr lang="fr-FR" sz="1600" b="1" dirty="0"/>
              <a:t>Sylvain </a:t>
            </a:r>
            <a:r>
              <a:rPr lang="fr-FR" sz="1600" b="1" dirty="0" err="1"/>
              <a:t>Connac</a:t>
            </a:r>
            <a:r>
              <a:rPr lang="fr-FR" sz="1600" b="1" dirty="0"/>
              <a:t> </a:t>
            </a:r>
          </a:p>
          <a:p>
            <a:pPr marL="0" indent="0">
              <a:lnSpc>
                <a:spcPct val="150000"/>
              </a:lnSpc>
              <a:buNone/>
            </a:pPr>
            <a:r>
              <a:rPr lang="fr-FR" sz="1600" i="1" dirty="0"/>
              <a:t>(http://</a:t>
            </a:r>
            <a:r>
              <a:rPr lang="fr-FR" sz="1600" i="1" dirty="0" err="1"/>
              <a:t>www.cahiers-pedagogiques.com</a:t>
            </a:r>
            <a:r>
              <a:rPr lang="fr-FR" sz="1600" i="1" dirty="0"/>
              <a:t>/Apprendre-avec-les-pedagogies-cooperatives-Demarches-et-outils-pour-l-ecole)</a:t>
            </a:r>
          </a:p>
          <a:p>
            <a:pPr marL="0" indent="0">
              <a:lnSpc>
                <a:spcPct val="150000"/>
              </a:lnSpc>
              <a:buNone/>
            </a:pPr>
            <a:endParaRPr lang="fr-FR" sz="1400" i="1" dirty="0"/>
          </a:p>
          <a:p>
            <a:pPr marL="0" indent="0">
              <a:lnSpc>
                <a:spcPct val="150000"/>
              </a:lnSpc>
              <a:buNone/>
            </a:pPr>
            <a:r>
              <a:rPr lang="fr-FR" dirty="0"/>
              <a:t>=</a:t>
            </a:r>
            <a:r>
              <a:rPr lang="fr-FR" b="1" dirty="0"/>
              <a:t>&gt; Comment utiliser la collaboration et la coopération dans le cadre de l’inclusion des élèves à besoins éducatifs particuliers ?</a:t>
            </a:r>
          </a:p>
          <a:p>
            <a:endParaRPr lang="fr-FR" dirty="0"/>
          </a:p>
        </p:txBody>
      </p:sp>
    </p:spTree>
    <p:extLst>
      <p:ext uri="{BB962C8B-B14F-4D97-AF65-F5344CB8AC3E}">
        <p14:creationId xmlns:p14="http://schemas.microsoft.com/office/powerpoint/2010/main" val="39897060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174FD6-AD04-FE46-9D99-0E6CE6EC4894}"/>
              </a:ext>
            </a:extLst>
          </p:cNvPr>
          <p:cNvSpPr>
            <a:spLocks noGrp="1"/>
          </p:cNvSpPr>
          <p:nvPr>
            <p:ph type="title"/>
          </p:nvPr>
        </p:nvSpPr>
        <p:spPr/>
        <p:txBody>
          <a:bodyPr/>
          <a:lstStyle/>
          <a:p>
            <a:r>
              <a:rPr lang="fr-FR" dirty="0">
                <a:solidFill>
                  <a:srgbClr val="00B0F0"/>
                </a:solidFill>
              </a:rPr>
              <a:t>4.3. Pédagogie de projet</a:t>
            </a:r>
            <a:br>
              <a:rPr lang="fr-FR" b="1" dirty="0"/>
            </a:br>
            <a:endParaRPr lang="fr-FR" dirty="0"/>
          </a:p>
        </p:txBody>
      </p:sp>
      <p:sp>
        <p:nvSpPr>
          <p:cNvPr id="3" name="Espace réservé du contenu 2">
            <a:extLst>
              <a:ext uri="{FF2B5EF4-FFF2-40B4-BE49-F238E27FC236}">
                <a16:creationId xmlns:a16="http://schemas.microsoft.com/office/drawing/2014/main" id="{9838A3C0-2386-4D4A-AF39-8AF2B84707E4}"/>
              </a:ext>
            </a:extLst>
          </p:cNvPr>
          <p:cNvSpPr>
            <a:spLocks noGrp="1"/>
          </p:cNvSpPr>
          <p:nvPr>
            <p:ph idx="1"/>
          </p:nvPr>
        </p:nvSpPr>
        <p:spPr>
          <a:xfrm>
            <a:off x="1371600" y="1594624"/>
            <a:ext cx="9601200" cy="5029200"/>
          </a:xfrm>
        </p:spPr>
        <p:txBody>
          <a:bodyPr>
            <a:normAutofit/>
          </a:bodyPr>
          <a:lstStyle/>
          <a:p>
            <a:pPr marL="0" indent="0">
              <a:buNone/>
            </a:pPr>
            <a:r>
              <a:rPr lang="fr-FR" dirty="0"/>
              <a:t>Pour Perrenoud (2002), une </a:t>
            </a:r>
            <a:r>
              <a:rPr lang="fr-FR" i="1" dirty="0"/>
              <a:t>« </a:t>
            </a:r>
            <a:r>
              <a:rPr lang="fr-FR" i="1" dirty="0" err="1"/>
              <a:t>démarche</a:t>
            </a:r>
            <a:r>
              <a:rPr lang="fr-FR" i="1" dirty="0"/>
              <a:t> de projet :</a:t>
            </a:r>
          </a:p>
          <a:p>
            <a:pPr marL="0" indent="0">
              <a:buNone/>
            </a:pPr>
            <a:br>
              <a:rPr lang="fr-FR" i="1" dirty="0"/>
            </a:br>
            <a:r>
              <a:rPr lang="fr-FR" i="1" dirty="0"/>
              <a:t>- est une </a:t>
            </a:r>
            <a:r>
              <a:rPr lang="fr-FR" b="1" i="1" dirty="0"/>
              <a:t>entreprise collective</a:t>
            </a:r>
            <a:r>
              <a:rPr lang="fr-FR" i="1" dirty="0"/>
              <a:t> </a:t>
            </a:r>
            <a:r>
              <a:rPr lang="fr-FR" i="1" dirty="0" err="1"/>
              <a:t>gérée</a:t>
            </a:r>
            <a:r>
              <a:rPr lang="fr-FR" i="1" dirty="0"/>
              <a:t> par le groupe-classe [...] ; </a:t>
            </a:r>
            <a:endParaRPr lang="fr-FR" dirty="0"/>
          </a:p>
          <a:p>
            <a:pPr marL="0" indent="0">
              <a:buNone/>
            </a:pPr>
            <a:r>
              <a:rPr lang="fr-FR" i="1" dirty="0"/>
              <a:t>- s’oriente vers une </a:t>
            </a:r>
            <a:r>
              <a:rPr lang="fr-FR" b="1" i="1" dirty="0"/>
              <a:t>production </a:t>
            </a:r>
            <a:r>
              <a:rPr lang="fr-FR" b="1" i="1" dirty="0" err="1"/>
              <a:t>concrète</a:t>
            </a:r>
            <a:r>
              <a:rPr lang="fr-FR" b="1" i="1" dirty="0"/>
              <a:t> </a:t>
            </a:r>
            <a:r>
              <a:rPr lang="fr-FR" i="1" dirty="0"/>
              <a:t>[au sens large] ;</a:t>
            </a:r>
            <a:br>
              <a:rPr lang="fr-FR" i="1" dirty="0"/>
            </a:br>
            <a:r>
              <a:rPr lang="fr-FR" i="1" dirty="0"/>
              <a:t>- induit un ensemble de </a:t>
            </a:r>
            <a:r>
              <a:rPr lang="fr-FR" i="1" dirty="0" err="1"/>
              <a:t>tâches</a:t>
            </a:r>
            <a:r>
              <a:rPr lang="fr-FR" i="1" dirty="0"/>
              <a:t> dans lesquelles </a:t>
            </a:r>
            <a:r>
              <a:rPr lang="fr-FR" b="1" i="1" dirty="0"/>
              <a:t>tous les </a:t>
            </a:r>
            <a:r>
              <a:rPr lang="fr-FR" b="1" i="1" dirty="0" err="1"/>
              <a:t>élèves</a:t>
            </a:r>
            <a:r>
              <a:rPr lang="fr-FR" b="1" i="1" dirty="0"/>
              <a:t> peuvent - s’impliquer et jouer un </a:t>
            </a:r>
            <a:r>
              <a:rPr lang="fr-FR" b="1" i="1" dirty="0" err="1"/>
              <a:t>rôle</a:t>
            </a:r>
            <a:r>
              <a:rPr lang="fr-FR" b="1" i="1" dirty="0"/>
              <a:t> actif, qui peut varier en fonction de leurs moyens et </a:t>
            </a:r>
            <a:r>
              <a:rPr lang="fr-FR" b="1" i="1" dirty="0" err="1"/>
              <a:t>intérêts</a:t>
            </a:r>
            <a:r>
              <a:rPr lang="fr-FR" b="1" i="1" dirty="0"/>
              <a:t> ; </a:t>
            </a:r>
            <a:endParaRPr lang="fr-FR" b="1" dirty="0"/>
          </a:p>
          <a:p>
            <a:pPr>
              <a:buFontTx/>
              <a:buChar char="-"/>
            </a:pPr>
            <a:r>
              <a:rPr lang="fr-FR" i="1" dirty="0"/>
              <a:t>suscite </a:t>
            </a:r>
            <a:r>
              <a:rPr lang="fr-FR" b="1" i="1" dirty="0"/>
              <a:t>l’apprentissage de savoirs et de savoir-faire </a:t>
            </a:r>
            <a:r>
              <a:rPr lang="fr-FR" i="1" dirty="0"/>
              <a:t>de gestion de projet (</a:t>
            </a:r>
            <a:r>
              <a:rPr lang="fr-FR" i="1" dirty="0" err="1"/>
              <a:t>décider</a:t>
            </a:r>
            <a:r>
              <a:rPr lang="fr-FR" i="1" dirty="0"/>
              <a:t>, planifier, coordonner, etc.) ; </a:t>
            </a:r>
            <a:endParaRPr lang="fr-FR" dirty="0"/>
          </a:p>
          <a:p>
            <a:pPr marL="0" indent="0">
              <a:buNone/>
            </a:pPr>
            <a:r>
              <a:rPr lang="fr-FR" i="1" dirty="0"/>
              <a:t>- favorise en </a:t>
            </a:r>
            <a:r>
              <a:rPr lang="fr-FR" i="1" dirty="0" err="1"/>
              <a:t>même</a:t>
            </a:r>
            <a:r>
              <a:rPr lang="fr-FR" i="1" dirty="0"/>
              <a:t> temps des </a:t>
            </a:r>
            <a:r>
              <a:rPr lang="fr-FR" b="1" i="1" dirty="0"/>
              <a:t>apprentissages identifiables </a:t>
            </a:r>
            <a:r>
              <a:rPr lang="fr-FR" i="1" dirty="0"/>
              <a:t>(au moins </a:t>
            </a:r>
            <a:r>
              <a:rPr lang="fr-FR" i="1" dirty="0" err="1"/>
              <a:t>après-coup</a:t>
            </a:r>
            <a:r>
              <a:rPr lang="fr-FR" i="1" dirty="0"/>
              <a:t>) figurant au </a:t>
            </a:r>
            <a:r>
              <a:rPr lang="fr-FR" b="1" i="1" dirty="0"/>
              <a:t>programme d’une ou plusieurs disciplines </a:t>
            </a:r>
            <a:r>
              <a:rPr lang="fr-FR" i="1" dirty="0"/>
              <a:t>». </a:t>
            </a:r>
            <a:endParaRPr lang="fr-FR" dirty="0"/>
          </a:p>
          <a:p>
            <a:endParaRPr lang="fr-FR" dirty="0"/>
          </a:p>
        </p:txBody>
      </p:sp>
    </p:spTree>
    <p:extLst>
      <p:ext uri="{BB962C8B-B14F-4D97-AF65-F5344CB8AC3E}">
        <p14:creationId xmlns:p14="http://schemas.microsoft.com/office/powerpoint/2010/main" val="15835743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2EBA7-F634-4F43-B112-94B4A97E4345}"/>
              </a:ext>
            </a:extLst>
          </p:cNvPr>
          <p:cNvSpPr>
            <a:spLocks noGrp="1"/>
          </p:cNvSpPr>
          <p:nvPr>
            <p:ph type="title"/>
          </p:nvPr>
        </p:nvSpPr>
        <p:spPr/>
        <p:txBody>
          <a:bodyPr>
            <a:normAutofit fontScale="90000"/>
          </a:bodyPr>
          <a:lstStyle/>
          <a:p>
            <a:r>
              <a:rPr lang="fr-FR" dirty="0"/>
              <a:t>Comment enseigner au groupe, envisager comme un tout, en même temps qu’à chaque individualité qui le compose ? </a:t>
            </a:r>
            <a:br>
              <a:rPr lang="fr-FR" dirty="0"/>
            </a:br>
            <a:endParaRPr lang="fr-FR" dirty="0"/>
          </a:p>
        </p:txBody>
      </p:sp>
      <p:sp>
        <p:nvSpPr>
          <p:cNvPr id="3" name="Espace réservé du contenu 2">
            <a:extLst>
              <a:ext uri="{FF2B5EF4-FFF2-40B4-BE49-F238E27FC236}">
                <a16:creationId xmlns:a16="http://schemas.microsoft.com/office/drawing/2014/main" id="{41CE189A-41CE-474B-9EDA-BDB7BAF43B98}"/>
              </a:ext>
            </a:extLst>
          </p:cNvPr>
          <p:cNvSpPr>
            <a:spLocks noGrp="1"/>
          </p:cNvSpPr>
          <p:nvPr>
            <p:ph idx="1"/>
          </p:nvPr>
        </p:nvSpPr>
        <p:spPr/>
        <p:txBody>
          <a:bodyPr/>
          <a:lstStyle/>
          <a:p>
            <a:r>
              <a:rPr lang="fr-FR" dirty="0"/>
              <a:t>Proposer aux élèves un enseignement qui permette à tous de s’impliquer, de s’engager  quitte à ce que l’implication soit dissymétrique. </a:t>
            </a:r>
          </a:p>
          <a:p>
            <a:r>
              <a:rPr lang="fr-FR" dirty="0"/>
              <a:t>La pédagogie de projet qui incite à valoriser les élèves sur plusieurs critères : compétences disciplinaires, compétences sociales, compétences techniques…</a:t>
            </a:r>
          </a:p>
        </p:txBody>
      </p:sp>
    </p:spTree>
    <p:extLst>
      <p:ext uri="{BB962C8B-B14F-4D97-AF65-F5344CB8AC3E}">
        <p14:creationId xmlns:p14="http://schemas.microsoft.com/office/powerpoint/2010/main" val="39862435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EFA0931-A0BC-4148-828B-455871C00DF3}"/>
              </a:ext>
            </a:extLst>
          </p:cNvPr>
          <p:cNvSpPr>
            <a:spLocks noGrp="1"/>
          </p:cNvSpPr>
          <p:nvPr>
            <p:ph idx="1"/>
          </p:nvPr>
        </p:nvSpPr>
        <p:spPr>
          <a:xfrm>
            <a:off x="1328738" y="685800"/>
            <a:ext cx="9601200" cy="4960332"/>
          </a:xfrm>
          <a:prstGeom prst="rect">
            <a:avLst/>
          </a:prstGeom>
        </p:spPr>
        <p:txBody>
          <a:bodyPr wrap="square">
            <a:spAutoFit/>
          </a:bodyPr>
          <a:lstStyle/>
          <a:p>
            <a:pPr marL="0" indent="0">
              <a:lnSpc>
                <a:spcPct val="150000"/>
              </a:lnSpc>
              <a:buNone/>
            </a:pPr>
            <a:r>
              <a:rPr lang="fr-FR" dirty="0"/>
              <a:t>Pour </a:t>
            </a:r>
            <a:r>
              <a:rPr lang="fr-FR" b="1" dirty="0"/>
              <a:t>Perrenoud (2002), </a:t>
            </a:r>
            <a:r>
              <a:rPr lang="fr-FR" dirty="0"/>
              <a:t>une «</a:t>
            </a:r>
            <a:r>
              <a:rPr lang="fr-FR" b="1" dirty="0" err="1"/>
              <a:t>démarche</a:t>
            </a:r>
            <a:r>
              <a:rPr lang="fr-FR" b="1" dirty="0"/>
              <a:t> de projet :</a:t>
            </a:r>
          </a:p>
          <a:p>
            <a:pPr>
              <a:lnSpc>
                <a:spcPct val="150000"/>
              </a:lnSpc>
            </a:pPr>
            <a:r>
              <a:rPr lang="fr-FR" dirty="0"/>
              <a:t>est une </a:t>
            </a:r>
            <a:r>
              <a:rPr lang="fr-FR" b="1" dirty="0"/>
              <a:t>entreprise collective</a:t>
            </a:r>
            <a:r>
              <a:rPr lang="fr-FR" dirty="0"/>
              <a:t> </a:t>
            </a:r>
            <a:r>
              <a:rPr lang="fr-FR" dirty="0" err="1"/>
              <a:t>geérée</a:t>
            </a:r>
            <a:r>
              <a:rPr lang="fr-FR" dirty="0"/>
              <a:t> par le groupe-classe [...] ;</a:t>
            </a:r>
          </a:p>
          <a:p>
            <a:pPr>
              <a:lnSpc>
                <a:spcPct val="150000"/>
              </a:lnSpc>
            </a:pPr>
            <a:r>
              <a:rPr lang="fr-FR" dirty="0"/>
              <a:t>s’oriente vers une </a:t>
            </a:r>
            <a:r>
              <a:rPr lang="fr-FR" b="1" dirty="0"/>
              <a:t>production </a:t>
            </a:r>
            <a:r>
              <a:rPr lang="fr-FR" b="1" dirty="0" err="1"/>
              <a:t>concrète</a:t>
            </a:r>
            <a:r>
              <a:rPr lang="fr-FR" b="1" dirty="0"/>
              <a:t> </a:t>
            </a:r>
            <a:r>
              <a:rPr lang="fr-FR" dirty="0"/>
              <a:t>[au sens large] ; </a:t>
            </a:r>
          </a:p>
          <a:p>
            <a:pPr>
              <a:lnSpc>
                <a:spcPct val="150000"/>
              </a:lnSpc>
            </a:pPr>
            <a:r>
              <a:rPr lang="fr-FR" dirty="0"/>
              <a:t>induit un ensemble de tâches dans lesquelles </a:t>
            </a:r>
            <a:r>
              <a:rPr lang="fr-FR" b="1" dirty="0"/>
              <a:t>tous les </a:t>
            </a:r>
            <a:r>
              <a:rPr lang="fr-FR" b="1" dirty="0" err="1"/>
              <a:t>élèves</a:t>
            </a:r>
            <a:r>
              <a:rPr lang="fr-FR" b="1" dirty="0"/>
              <a:t> peuvent s’impliquer et jouer un </a:t>
            </a:r>
            <a:r>
              <a:rPr lang="fr-FR" b="1" dirty="0" err="1"/>
              <a:t>rôle</a:t>
            </a:r>
            <a:r>
              <a:rPr lang="fr-FR" b="1" dirty="0"/>
              <a:t> actif, qui peut varier en fonction de leurs moyens et </a:t>
            </a:r>
            <a:r>
              <a:rPr lang="fr-FR" b="1" dirty="0" err="1"/>
              <a:t>intérêts</a:t>
            </a:r>
            <a:r>
              <a:rPr lang="fr-FR" b="1" dirty="0"/>
              <a:t> ; </a:t>
            </a:r>
          </a:p>
          <a:p>
            <a:pPr>
              <a:lnSpc>
                <a:spcPct val="150000"/>
              </a:lnSpc>
            </a:pPr>
            <a:r>
              <a:rPr lang="fr-FR" dirty="0"/>
              <a:t>suscite </a:t>
            </a:r>
            <a:r>
              <a:rPr lang="fr-FR" b="1" dirty="0"/>
              <a:t>l’apprentissage de savoirs et de savoir-faire </a:t>
            </a:r>
            <a:r>
              <a:rPr lang="fr-FR" dirty="0"/>
              <a:t>de gestion de projet (</a:t>
            </a:r>
            <a:r>
              <a:rPr lang="fr-FR" dirty="0" err="1"/>
              <a:t>décider</a:t>
            </a:r>
            <a:r>
              <a:rPr lang="fr-FR" dirty="0"/>
              <a:t>, planifier, coordonner, etc.) ; </a:t>
            </a:r>
          </a:p>
          <a:p>
            <a:pPr>
              <a:lnSpc>
                <a:spcPct val="150000"/>
              </a:lnSpc>
            </a:pPr>
            <a:r>
              <a:rPr lang="fr-FR" dirty="0"/>
              <a:t> favorise en </a:t>
            </a:r>
            <a:r>
              <a:rPr lang="fr-FR" dirty="0" err="1"/>
              <a:t>même</a:t>
            </a:r>
            <a:r>
              <a:rPr lang="fr-FR" dirty="0"/>
              <a:t> temps des </a:t>
            </a:r>
            <a:r>
              <a:rPr lang="fr-FR" b="1" dirty="0"/>
              <a:t>apprentissages identifiables </a:t>
            </a:r>
            <a:r>
              <a:rPr lang="fr-FR" dirty="0"/>
              <a:t>(au moins </a:t>
            </a:r>
            <a:r>
              <a:rPr lang="fr-FR" dirty="0" err="1"/>
              <a:t>après-coup</a:t>
            </a:r>
            <a:r>
              <a:rPr lang="fr-FR" dirty="0"/>
              <a:t>) figurant au </a:t>
            </a:r>
            <a:r>
              <a:rPr lang="fr-FR" b="1" dirty="0"/>
              <a:t>programme d’une ou plusieurs disciplines </a:t>
            </a:r>
            <a:r>
              <a:rPr lang="fr-FR" dirty="0"/>
              <a:t>». </a:t>
            </a:r>
          </a:p>
        </p:txBody>
      </p:sp>
    </p:spTree>
    <p:extLst>
      <p:ext uri="{BB962C8B-B14F-4D97-AF65-F5344CB8AC3E}">
        <p14:creationId xmlns:p14="http://schemas.microsoft.com/office/powerpoint/2010/main" val="26922507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FF28E92-577C-D848-8841-6B324C3D1128}"/>
              </a:ext>
            </a:extLst>
          </p:cNvPr>
          <p:cNvSpPr>
            <a:spLocks noGrp="1"/>
          </p:cNvSpPr>
          <p:nvPr>
            <p:ph idx="1"/>
          </p:nvPr>
        </p:nvSpPr>
        <p:spPr>
          <a:xfrm>
            <a:off x="735981" y="144967"/>
            <a:ext cx="10850136" cy="6713033"/>
          </a:xfrm>
        </p:spPr>
        <p:txBody>
          <a:bodyPr>
            <a:normAutofit fontScale="55000" lnSpcReduction="20000"/>
          </a:bodyPr>
          <a:lstStyle/>
          <a:p>
            <a:pPr marL="0" indent="0">
              <a:lnSpc>
                <a:spcPct val="120000"/>
              </a:lnSpc>
              <a:buNone/>
            </a:pPr>
            <a:r>
              <a:rPr lang="fr-FR" sz="3600" b="1" u="sng" dirty="0">
                <a:solidFill>
                  <a:srgbClr val="00B050"/>
                </a:solidFill>
              </a:rPr>
              <a:t>EXEMPLE de mise ne œuvre en EMC (5eme)</a:t>
            </a:r>
          </a:p>
          <a:p>
            <a:pPr marL="0" indent="0">
              <a:lnSpc>
                <a:spcPct val="120000"/>
              </a:lnSpc>
              <a:buNone/>
            </a:pPr>
            <a:r>
              <a:rPr lang="fr-FR" sz="1800" b="1" u="sng" dirty="0">
                <a:solidFill>
                  <a:srgbClr val="00B050"/>
                </a:solidFill>
              </a:rPr>
              <a:t> </a:t>
            </a:r>
            <a:r>
              <a:rPr lang="fr-FR" sz="1800" b="1" u="sng" dirty="0">
                <a:solidFill>
                  <a:srgbClr val="FF0000"/>
                </a:solidFill>
              </a:rPr>
              <a:t>Objectif général : rédiger un ensemble d’articles sur le thème de la discrimination qui seront publiés dans le journal du Club Unesco Paris</a:t>
            </a:r>
          </a:p>
          <a:p>
            <a:pPr marL="0" indent="0">
              <a:lnSpc>
                <a:spcPct val="120000"/>
              </a:lnSpc>
              <a:buNone/>
            </a:pPr>
            <a:r>
              <a:rPr lang="fr-FR" b="1" u="sng" dirty="0"/>
              <a:t>Séance 1 : </a:t>
            </a:r>
            <a:r>
              <a:rPr lang="fr-FR" b="1" dirty="0"/>
              <a:t>Nelson Mandela et Rosa Parks  : 2 héros de la lutte pour l’égalité des droits. 1/2</a:t>
            </a:r>
            <a:endParaRPr lang="fr-FR" dirty="0"/>
          </a:p>
          <a:p>
            <a:pPr>
              <a:lnSpc>
                <a:spcPct val="120000"/>
              </a:lnSpc>
            </a:pPr>
            <a:r>
              <a:rPr lang="fr-FR" dirty="0"/>
              <a:t>Les </a:t>
            </a:r>
            <a:r>
              <a:rPr lang="fr-FR" dirty="0">
                <a:solidFill>
                  <a:srgbClr val="FF0000"/>
                </a:solidFill>
              </a:rPr>
              <a:t>15 élèves sont répartis en 4 groupes : </a:t>
            </a:r>
            <a:r>
              <a:rPr lang="fr-FR" dirty="0"/>
              <a:t>2 groupes abordent N. Mandela et l’</a:t>
            </a:r>
            <a:r>
              <a:rPr lang="fr-FR" dirty="0" err="1"/>
              <a:t>appartheid</a:t>
            </a:r>
            <a:r>
              <a:rPr lang="fr-FR" dirty="0"/>
              <a:t>, 2 groupes traitent de Rosa Parks et la ségrégation aux Etats-Unis. </a:t>
            </a:r>
          </a:p>
          <a:p>
            <a:pPr>
              <a:lnSpc>
                <a:spcPct val="120000"/>
              </a:lnSpc>
              <a:buFont typeface="Arial" charset="0"/>
              <a:buChar char="•"/>
            </a:pPr>
            <a:r>
              <a:rPr lang="fr-FR" dirty="0"/>
              <a:t> </a:t>
            </a:r>
            <a:r>
              <a:rPr lang="fr-FR" b="1" dirty="0">
                <a:solidFill>
                  <a:srgbClr val="FF0000"/>
                </a:solidFill>
              </a:rPr>
              <a:t>Chaque groupe a à sa disposition un corpus documentaire concernant le personnage étudié et la situation politique du pays : </a:t>
            </a:r>
            <a:r>
              <a:rPr lang="fr-FR" dirty="0"/>
              <a:t>revues documentaires, romans, BD, articles, images ou de vidéo , œuvres d’art.</a:t>
            </a:r>
          </a:p>
          <a:p>
            <a:pPr marL="0" lvl="0" indent="0">
              <a:lnSpc>
                <a:spcPct val="120000"/>
              </a:lnSpc>
              <a:buNone/>
            </a:pPr>
            <a:r>
              <a:rPr lang="fr-FR" dirty="0"/>
              <a:t>=&gt; La </a:t>
            </a:r>
            <a:r>
              <a:rPr lang="fr-FR" b="1" dirty="0"/>
              <a:t>diversité des supports</a:t>
            </a:r>
            <a:r>
              <a:rPr lang="fr-FR" dirty="0"/>
              <a:t> proposés permet à chacun des élèves d’accéder à l’information, en fonction des difficultés rencontrées et des besoins. </a:t>
            </a:r>
          </a:p>
          <a:p>
            <a:pPr>
              <a:lnSpc>
                <a:spcPct val="120000"/>
              </a:lnSpc>
              <a:buFont typeface="Arial" charset="0"/>
              <a:buChar char="•"/>
            </a:pPr>
            <a:r>
              <a:rPr lang="fr-FR" dirty="0">
                <a:solidFill>
                  <a:srgbClr val="FF0000"/>
                </a:solidFill>
              </a:rPr>
              <a:t>Une </a:t>
            </a:r>
            <a:r>
              <a:rPr lang="fr-FR" b="1" u="sng" dirty="0">
                <a:solidFill>
                  <a:srgbClr val="FF0000"/>
                </a:solidFill>
              </a:rPr>
              <a:t>fiche consigne</a:t>
            </a:r>
            <a:r>
              <a:rPr lang="fr-FR" u="sng" dirty="0">
                <a:solidFill>
                  <a:srgbClr val="FF0000"/>
                </a:solidFill>
              </a:rPr>
              <a:t> </a:t>
            </a:r>
            <a:r>
              <a:rPr lang="fr-FR" dirty="0">
                <a:solidFill>
                  <a:srgbClr val="FF0000"/>
                </a:solidFill>
              </a:rPr>
              <a:t>est distribuée au groupe et fixe les </a:t>
            </a:r>
            <a:r>
              <a:rPr lang="fr-FR" b="1" dirty="0">
                <a:solidFill>
                  <a:srgbClr val="FF0000"/>
                </a:solidFill>
              </a:rPr>
              <a:t>objectifs de la séance </a:t>
            </a:r>
            <a:r>
              <a:rPr lang="fr-FR" dirty="0">
                <a:solidFill>
                  <a:srgbClr val="FF0000"/>
                </a:solidFill>
              </a:rPr>
              <a:t>: </a:t>
            </a:r>
          </a:p>
          <a:p>
            <a:pPr lvl="0">
              <a:lnSpc>
                <a:spcPct val="120000"/>
              </a:lnSpc>
              <a:buFont typeface="Wingdings" charset="2"/>
              <a:buChar char="ü"/>
            </a:pPr>
            <a:r>
              <a:rPr lang="fr-FR" dirty="0"/>
              <a:t>Le groupe désigne : </a:t>
            </a:r>
            <a:r>
              <a:rPr lang="fr-FR" b="1" dirty="0"/>
              <a:t>un secrétaire</a:t>
            </a:r>
            <a:r>
              <a:rPr lang="fr-FR" dirty="0"/>
              <a:t> qui sera chargé de noter les idées importantes à certains moments de l’activité, </a:t>
            </a:r>
            <a:r>
              <a:rPr lang="fr-FR" b="1" dirty="0"/>
              <a:t>un responsable du temps </a:t>
            </a:r>
            <a:r>
              <a:rPr lang="fr-FR" dirty="0"/>
              <a:t>qui veillera au respect des délais, </a:t>
            </a:r>
            <a:r>
              <a:rPr lang="fr-FR" b="1" dirty="0"/>
              <a:t>un responsable du niveau sonore. </a:t>
            </a:r>
            <a:endParaRPr lang="fr-FR" dirty="0"/>
          </a:p>
          <a:p>
            <a:pPr lvl="0">
              <a:lnSpc>
                <a:spcPct val="120000"/>
              </a:lnSpc>
              <a:buFont typeface="Wingdings" charset="2"/>
              <a:buChar char="ü"/>
            </a:pPr>
            <a:r>
              <a:rPr lang="fr-FR" dirty="0"/>
              <a:t>Vous avez à votre disposition un ensemble de </a:t>
            </a:r>
            <a:r>
              <a:rPr lang="fr-FR" b="1" dirty="0"/>
              <a:t>documents</a:t>
            </a:r>
            <a:r>
              <a:rPr lang="fr-FR" dirty="0"/>
              <a:t> concernant le personnage à étudier.</a:t>
            </a:r>
          </a:p>
          <a:p>
            <a:pPr lvl="0">
              <a:lnSpc>
                <a:spcPct val="120000"/>
              </a:lnSpc>
              <a:buFont typeface="Wingdings" charset="2"/>
              <a:buChar char="ü"/>
            </a:pPr>
            <a:r>
              <a:rPr lang="fr-FR" b="1" dirty="0"/>
              <a:t>Chaque élève choisit 1 ou 2 documents</a:t>
            </a:r>
            <a:r>
              <a:rPr lang="fr-FR" dirty="0"/>
              <a:t> dans le corpus documentaire. </a:t>
            </a:r>
          </a:p>
          <a:p>
            <a:pPr lvl="0">
              <a:lnSpc>
                <a:spcPct val="120000"/>
              </a:lnSpc>
              <a:buFont typeface="Wingdings" charset="2"/>
              <a:buChar char="ü"/>
            </a:pPr>
            <a:r>
              <a:rPr lang="fr-FR" dirty="0"/>
              <a:t>Pendant </a:t>
            </a:r>
            <a:r>
              <a:rPr lang="fr-FR" b="1" dirty="0"/>
              <a:t>10 à 15 minutes,</a:t>
            </a:r>
            <a:r>
              <a:rPr lang="fr-FR" dirty="0"/>
              <a:t> individuellement, </a:t>
            </a:r>
            <a:r>
              <a:rPr lang="fr-FR" b="1" dirty="0"/>
              <a:t>chacun analyse son/ses documents</a:t>
            </a:r>
            <a:r>
              <a:rPr lang="fr-FR" dirty="0"/>
              <a:t> afin d’identifier les éléments suivants : </a:t>
            </a:r>
            <a:r>
              <a:rPr lang="fr-FR" b="1" dirty="0"/>
              <a:t>QUI ? QUOI ? OÙ ? QUAND ?</a:t>
            </a:r>
            <a:r>
              <a:rPr lang="fr-FR" dirty="0"/>
              <a:t> et reporte sur la fiche prévue les informations du document. </a:t>
            </a:r>
            <a:r>
              <a:rPr lang="fr-FR" b="1" dirty="0"/>
              <a:t>Si un élève a terminé</a:t>
            </a:r>
            <a:r>
              <a:rPr lang="fr-FR" dirty="0"/>
              <a:t>, il </a:t>
            </a:r>
            <a:r>
              <a:rPr lang="fr-FR" b="1" dirty="0"/>
              <a:t>aide</a:t>
            </a:r>
            <a:r>
              <a:rPr lang="fr-FR" dirty="0"/>
              <a:t> ses camarades ou </a:t>
            </a:r>
            <a:r>
              <a:rPr lang="fr-FR" b="1" dirty="0"/>
              <a:t>choisit un document</a:t>
            </a:r>
            <a:r>
              <a:rPr lang="fr-FR" dirty="0"/>
              <a:t> supplémentaire.</a:t>
            </a:r>
          </a:p>
          <a:p>
            <a:pPr lvl="0">
              <a:lnSpc>
                <a:spcPct val="120000"/>
              </a:lnSpc>
              <a:buFont typeface="Wingdings" charset="2"/>
              <a:buChar char="ü"/>
            </a:pPr>
            <a:r>
              <a:rPr lang="fr-FR" dirty="0"/>
              <a:t> Chacun présente ensuite au groupe son/ses document/s en se servant des questions QUI ? QUOI ? OÙ ? QUAND ?</a:t>
            </a:r>
            <a:r>
              <a:rPr lang="fr-FR" b="1" dirty="0"/>
              <a:t> (environ 10 minutes).</a:t>
            </a:r>
            <a:r>
              <a:rPr lang="fr-FR" dirty="0"/>
              <a:t> Le secrétaire note les idées, exemples, dates… importantes sur la fiche prévue. </a:t>
            </a:r>
          </a:p>
          <a:p>
            <a:pPr>
              <a:lnSpc>
                <a:spcPct val="120000"/>
              </a:lnSpc>
              <a:buFont typeface="Wingdings" charset="2"/>
              <a:buChar char="ü"/>
            </a:pPr>
            <a:r>
              <a:rPr lang="fr-FR" dirty="0"/>
              <a:t>En utilisant les informations données par chaque élève, </a:t>
            </a:r>
            <a:r>
              <a:rPr lang="fr-FR" b="1" dirty="0"/>
              <a:t>une question problématique concernant le personnage étudié est formulée. </a:t>
            </a:r>
            <a:r>
              <a:rPr lang="fr-FR" dirty="0"/>
              <a:t>Elle sera le </a:t>
            </a:r>
            <a:r>
              <a:rPr lang="fr-FR" b="1" dirty="0"/>
              <a:t>sujet de l’article à rédiger </a:t>
            </a:r>
            <a:r>
              <a:rPr lang="fr-FR" dirty="0"/>
              <a:t>à la prochaine séance. </a:t>
            </a:r>
          </a:p>
          <a:p>
            <a:pPr marL="0" indent="0">
              <a:lnSpc>
                <a:spcPct val="120000"/>
              </a:lnSpc>
              <a:buNone/>
            </a:pPr>
            <a:r>
              <a:rPr lang="fr-FR" b="1" u="sng" dirty="0"/>
              <a:t>Séance 2 </a:t>
            </a:r>
            <a:r>
              <a:rPr lang="fr-FR" b="1" dirty="0"/>
              <a:t>: rédiger un article et de l’illustrer (pour chaque groupe)</a:t>
            </a:r>
          </a:p>
          <a:p>
            <a:pPr marL="0" indent="0">
              <a:lnSpc>
                <a:spcPct val="120000"/>
              </a:lnSpc>
              <a:buNone/>
            </a:pPr>
            <a:r>
              <a:rPr lang="fr-FR" b="1" u="sng" dirty="0"/>
              <a:t>Séance 3 : </a:t>
            </a:r>
            <a:r>
              <a:rPr lang="fr-FR" b="1" dirty="0"/>
              <a:t>Mise en commun des différents articles</a:t>
            </a:r>
          </a:p>
          <a:p>
            <a:pPr marL="0" indent="0">
              <a:lnSpc>
                <a:spcPct val="120000"/>
              </a:lnSpc>
              <a:buNone/>
            </a:pPr>
            <a:r>
              <a:rPr lang="fr-FR" b="1" u="sng" dirty="0"/>
              <a:t>Séance 4 : </a:t>
            </a:r>
            <a:r>
              <a:rPr lang="fr-FR" b="1" dirty="0"/>
              <a:t>Finalisation</a:t>
            </a:r>
          </a:p>
        </p:txBody>
      </p:sp>
    </p:spTree>
    <p:extLst>
      <p:ext uri="{BB962C8B-B14F-4D97-AF65-F5344CB8AC3E}">
        <p14:creationId xmlns:p14="http://schemas.microsoft.com/office/powerpoint/2010/main" val="38887919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1335C188-3A9F-124B-B2BE-A3D4524A3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266195"/>
            <a:ext cx="6586022" cy="6265622"/>
          </a:xfrm>
          <a:prstGeom prst="rect">
            <a:avLst/>
          </a:prstGeom>
        </p:spPr>
      </p:pic>
      <p:sp>
        <p:nvSpPr>
          <p:cNvPr id="5" name="ZoneTexte 4">
            <a:extLst>
              <a:ext uri="{FF2B5EF4-FFF2-40B4-BE49-F238E27FC236}">
                <a16:creationId xmlns:a16="http://schemas.microsoft.com/office/drawing/2014/main" id="{7624CC17-0C5D-DE4E-A10B-7869E37BE1F4}"/>
              </a:ext>
            </a:extLst>
          </p:cNvPr>
          <p:cNvSpPr txBox="1"/>
          <p:nvPr/>
        </p:nvSpPr>
        <p:spPr>
          <a:xfrm>
            <a:off x="7071797" y="942642"/>
            <a:ext cx="4997302" cy="5663089"/>
          </a:xfrm>
          <a:prstGeom prst="rect">
            <a:avLst/>
          </a:prstGeom>
          <a:noFill/>
        </p:spPr>
        <p:txBody>
          <a:bodyPr wrap="square" rtlCol="0">
            <a:spAutoFit/>
          </a:bodyPr>
          <a:lstStyle/>
          <a:p>
            <a:pPr marL="285750" indent="-285750">
              <a:buFontTx/>
              <a:buChar char="-"/>
            </a:pPr>
            <a:r>
              <a:rPr lang="fr-FR" dirty="0"/>
              <a:t>Selon le PPS, </a:t>
            </a:r>
            <a:r>
              <a:rPr lang="fr-FR" b="1" dirty="0"/>
              <a:t>possibilité d’évaluer en fonction des élèves et de leurs besoins</a:t>
            </a:r>
            <a:r>
              <a:rPr lang="fr-FR" dirty="0"/>
              <a:t>, des compétences attendues (cycle 2, 3 ou 4)</a:t>
            </a:r>
          </a:p>
          <a:p>
            <a:endParaRPr lang="fr-FR" dirty="0"/>
          </a:p>
          <a:p>
            <a:endParaRPr lang="fr-FR" dirty="0"/>
          </a:p>
          <a:p>
            <a:pPr marL="285750" indent="-285750">
              <a:buFontTx/>
              <a:buChar char="-"/>
            </a:pPr>
            <a:r>
              <a:rPr lang="fr-FR" dirty="0"/>
              <a:t>Le projet permet de </a:t>
            </a:r>
            <a:r>
              <a:rPr lang="fr-FR" b="1" dirty="0"/>
              <a:t>travailler à la fois des compétences disciplinaires, mais aussi des compétences transversales </a:t>
            </a:r>
            <a:r>
              <a:rPr lang="fr-FR" dirty="0"/>
              <a:t>dans les 5 domaines du socle commun : </a:t>
            </a:r>
          </a:p>
          <a:p>
            <a:pPr marL="285750" indent="-285750">
              <a:buFontTx/>
              <a:buChar char="-"/>
            </a:pPr>
            <a:endParaRPr lang="fr-FR" dirty="0"/>
          </a:p>
          <a:p>
            <a:r>
              <a:rPr lang="fr-FR" sz="1600" b="1" dirty="0">
                <a:solidFill>
                  <a:srgbClr val="00B050"/>
                </a:solidFill>
              </a:rPr>
              <a:t>Domaine 1 </a:t>
            </a:r>
            <a:r>
              <a:rPr lang="fr-FR" sz="1600" dirty="0">
                <a:solidFill>
                  <a:srgbClr val="00B050"/>
                </a:solidFill>
              </a:rPr>
              <a:t>: les langages pour penser et communiquer</a:t>
            </a:r>
          </a:p>
          <a:p>
            <a:r>
              <a:rPr lang="fr-FR" sz="1600" b="1" dirty="0">
                <a:solidFill>
                  <a:srgbClr val="00B050"/>
                </a:solidFill>
              </a:rPr>
              <a:t>Domaine 2 </a:t>
            </a:r>
            <a:r>
              <a:rPr lang="fr-FR" sz="1600" dirty="0">
                <a:solidFill>
                  <a:srgbClr val="00B050"/>
                </a:solidFill>
              </a:rPr>
              <a:t>: les méthodes et outils pour apprendre</a:t>
            </a:r>
          </a:p>
          <a:p>
            <a:r>
              <a:rPr lang="fr-FR" sz="1600" b="1" dirty="0">
                <a:solidFill>
                  <a:srgbClr val="00B050"/>
                </a:solidFill>
              </a:rPr>
              <a:t>Domaine 3 </a:t>
            </a:r>
            <a:r>
              <a:rPr lang="fr-FR" sz="1600" dirty="0">
                <a:solidFill>
                  <a:srgbClr val="00B050"/>
                </a:solidFill>
              </a:rPr>
              <a:t>: la formation de la personnes et du citoyen</a:t>
            </a:r>
          </a:p>
          <a:p>
            <a:r>
              <a:rPr lang="fr-FR" sz="1600" b="1" dirty="0">
                <a:solidFill>
                  <a:srgbClr val="00B050"/>
                </a:solidFill>
              </a:rPr>
              <a:t>Domaine 4 </a:t>
            </a:r>
            <a:r>
              <a:rPr lang="fr-FR" sz="1600" dirty="0">
                <a:solidFill>
                  <a:srgbClr val="00B050"/>
                </a:solidFill>
              </a:rPr>
              <a:t>: les systèmes naturels et les systèmes techniques</a:t>
            </a:r>
          </a:p>
          <a:p>
            <a:r>
              <a:rPr lang="fr-FR" sz="1600" b="1" dirty="0">
                <a:solidFill>
                  <a:srgbClr val="00B050"/>
                </a:solidFill>
              </a:rPr>
              <a:t>Domaine 5 </a:t>
            </a:r>
            <a:r>
              <a:rPr lang="fr-FR" sz="1600" dirty="0">
                <a:solidFill>
                  <a:srgbClr val="00B050"/>
                </a:solidFill>
              </a:rPr>
              <a:t>: les représentations du monde et l’activité humaine</a:t>
            </a:r>
          </a:p>
          <a:p>
            <a:endParaRPr lang="fr-FR" sz="1600" dirty="0">
              <a:solidFill>
                <a:srgbClr val="00B050"/>
              </a:solidFill>
            </a:endParaRPr>
          </a:p>
          <a:p>
            <a:endParaRPr lang="fr-FR" dirty="0"/>
          </a:p>
          <a:p>
            <a:endParaRPr lang="fr-FR" dirty="0"/>
          </a:p>
          <a:p>
            <a:endParaRPr lang="fr-FR" dirty="0"/>
          </a:p>
        </p:txBody>
      </p:sp>
    </p:spTree>
    <p:extLst>
      <p:ext uri="{BB962C8B-B14F-4D97-AF65-F5344CB8AC3E}">
        <p14:creationId xmlns:p14="http://schemas.microsoft.com/office/powerpoint/2010/main" val="3082243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2E713-706A-E94E-A0C1-89DFFEE1342E}"/>
              </a:ext>
            </a:extLst>
          </p:cNvPr>
          <p:cNvSpPr/>
          <p:nvPr/>
        </p:nvSpPr>
        <p:spPr>
          <a:xfrm>
            <a:off x="892097" y="345687"/>
            <a:ext cx="10209291" cy="5443029"/>
          </a:xfrm>
          <a:prstGeom prst="rect">
            <a:avLst/>
          </a:prstGeom>
        </p:spPr>
        <p:txBody>
          <a:bodyPr wrap="square">
            <a:spAutoFit/>
          </a:bodyPr>
          <a:lstStyle/>
          <a:p>
            <a:pPr>
              <a:lnSpc>
                <a:spcPct val="150000"/>
              </a:lnSpc>
            </a:pPr>
            <a:r>
              <a:rPr lang="fr-FR" b="1" dirty="0">
                <a:solidFill>
                  <a:srgbClr val="FF0000"/>
                </a:solidFill>
              </a:rPr>
              <a:t>	Cette démarche aboutit à : </a:t>
            </a:r>
          </a:p>
          <a:p>
            <a:pPr>
              <a:lnSpc>
                <a:spcPct val="150000"/>
              </a:lnSpc>
            </a:pPr>
            <a:r>
              <a:rPr lang="fr-FR" dirty="0"/>
              <a:t>Une </a:t>
            </a:r>
            <a:r>
              <a:rPr lang="fr-FR" b="1" dirty="0"/>
              <a:t>réalisation concrète, </a:t>
            </a:r>
          </a:p>
          <a:p>
            <a:pPr>
              <a:lnSpc>
                <a:spcPct val="150000"/>
              </a:lnSpc>
            </a:pPr>
            <a:r>
              <a:rPr lang="fr-FR" dirty="0"/>
              <a:t>Une dynamique </a:t>
            </a:r>
            <a:r>
              <a:rPr lang="fr-FR" b="1" dirty="0"/>
              <a:t>d’entre-aide, </a:t>
            </a:r>
          </a:p>
          <a:p>
            <a:pPr>
              <a:lnSpc>
                <a:spcPct val="150000"/>
              </a:lnSpc>
            </a:pPr>
            <a:r>
              <a:rPr lang="fr-FR" dirty="0"/>
              <a:t>La prise ne compte des </a:t>
            </a:r>
            <a:r>
              <a:rPr lang="fr-FR" b="1" dirty="0"/>
              <a:t>compétences de chacun</a:t>
            </a:r>
            <a:r>
              <a:rPr lang="fr-FR" dirty="0"/>
              <a:t>, </a:t>
            </a:r>
          </a:p>
          <a:p>
            <a:pPr>
              <a:lnSpc>
                <a:spcPct val="150000"/>
              </a:lnSpc>
            </a:pPr>
            <a:r>
              <a:rPr lang="fr-FR" dirty="0"/>
              <a:t>La </a:t>
            </a:r>
            <a:r>
              <a:rPr lang="fr-FR" b="1" dirty="0"/>
              <a:t>valorisation par la médiatisation </a:t>
            </a:r>
            <a:r>
              <a:rPr lang="fr-FR" dirty="0"/>
              <a:t>et la reconnaissance extérieur du travail réalisé/ valorisation de </a:t>
            </a:r>
            <a:r>
              <a:rPr lang="fr-FR" b="1" dirty="0"/>
              <a:t>l’estime de soi</a:t>
            </a:r>
          </a:p>
          <a:p>
            <a:pPr>
              <a:lnSpc>
                <a:spcPct val="150000"/>
              </a:lnSpc>
            </a:pPr>
            <a:r>
              <a:rPr lang="fr-FR" dirty="0"/>
              <a:t>La possibilité d’évaluer par</a:t>
            </a:r>
            <a:r>
              <a:rPr lang="fr-FR" b="1" dirty="0"/>
              <a:t> compétences </a:t>
            </a:r>
            <a:r>
              <a:rPr lang="fr-FR" dirty="0"/>
              <a:t>en fonction du PPS (validation de certaines compétences du cycle 2, 3 ou 4), </a:t>
            </a:r>
          </a:p>
          <a:p>
            <a:pPr>
              <a:lnSpc>
                <a:spcPct val="150000"/>
              </a:lnSpc>
            </a:pPr>
            <a:endParaRPr lang="fr-FR" dirty="0"/>
          </a:p>
          <a:p>
            <a:pPr>
              <a:lnSpc>
                <a:spcPct val="150000"/>
              </a:lnSpc>
            </a:pPr>
            <a:r>
              <a:rPr lang="fr-FR" b="1" dirty="0">
                <a:solidFill>
                  <a:srgbClr val="FF0000"/>
                </a:solidFill>
              </a:rPr>
              <a:t>	Nécessite pour les élèves ULIS : </a:t>
            </a:r>
          </a:p>
          <a:p>
            <a:pPr>
              <a:lnSpc>
                <a:spcPct val="150000"/>
              </a:lnSpc>
            </a:pPr>
            <a:r>
              <a:rPr lang="fr-FR" b="1" dirty="0"/>
              <a:t>Complémentarité classe/dispositif ULIS </a:t>
            </a:r>
            <a:r>
              <a:rPr lang="fr-FR" dirty="0"/>
              <a:t>: Anticipation ou remédiation dans le dispositif</a:t>
            </a:r>
          </a:p>
          <a:p>
            <a:pPr>
              <a:lnSpc>
                <a:spcPct val="150000"/>
              </a:lnSpc>
            </a:pPr>
            <a:r>
              <a:rPr lang="fr-FR" dirty="0"/>
              <a:t>Possibilité </a:t>
            </a:r>
            <a:r>
              <a:rPr lang="fr-FR" b="1" dirty="0"/>
              <a:t>d’approfondir au sein de l’ULIS : </a:t>
            </a:r>
            <a:r>
              <a:rPr lang="fr-FR" dirty="0"/>
              <a:t>réalisation d’une émission radio =&gt; </a:t>
            </a:r>
            <a:r>
              <a:rPr lang="fr-FR" b="1" dirty="0"/>
              <a:t>médiatisation, valorisation de la production auprès des autres élèves et des familles.</a:t>
            </a:r>
          </a:p>
        </p:txBody>
      </p:sp>
    </p:spTree>
    <p:extLst>
      <p:ext uri="{BB962C8B-B14F-4D97-AF65-F5344CB8AC3E}">
        <p14:creationId xmlns:p14="http://schemas.microsoft.com/office/powerpoint/2010/main" val="33937004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03597A-8920-AE4F-9D98-1CEAC7F8E02B}"/>
              </a:ext>
            </a:extLst>
          </p:cNvPr>
          <p:cNvSpPr>
            <a:spLocks noGrp="1"/>
          </p:cNvSpPr>
          <p:nvPr>
            <p:ph type="title"/>
          </p:nvPr>
        </p:nvSpPr>
        <p:spPr/>
        <p:txBody>
          <a:bodyPr/>
          <a:lstStyle/>
          <a:p>
            <a:r>
              <a:rPr lang="fr-FR" dirty="0">
                <a:solidFill>
                  <a:srgbClr val="00B0F0"/>
                </a:solidFill>
              </a:rPr>
              <a:t>4.4. Articulation classe/dispositif</a:t>
            </a:r>
            <a:br>
              <a:rPr lang="fr-FR" dirty="0">
                <a:solidFill>
                  <a:srgbClr val="00B0F0"/>
                </a:solidFill>
              </a:rPr>
            </a:br>
            <a:endParaRPr lang="fr-FR" dirty="0">
              <a:solidFill>
                <a:srgbClr val="00B0F0"/>
              </a:solidFill>
            </a:endParaRPr>
          </a:p>
        </p:txBody>
      </p:sp>
      <p:pic>
        <p:nvPicPr>
          <p:cNvPr id="7" name="video:Interaction ulis.mp4">
            <a:hlinkClick r:id="" action="ppaction://media"/>
            <a:extLst>
              <a:ext uri="{FF2B5EF4-FFF2-40B4-BE49-F238E27FC236}">
                <a16:creationId xmlns:a16="http://schemas.microsoft.com/office/drawing/2014/main" id="{44AD9E17-9D4C-9149-A776-F45F73DF08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66424" y="1385888"/>
            <a:ext cx="8134825" cy="5083702"/>
          </a:xfrm>
        </p:spPr>
      </p:pic>
      <p:sp>
        <p:nvSpPr>
          <p:cNvPr id="9" name="Rectangle 8">
            <a:extLst>
              <a:ext uri="{FF2B5EF4-FFF2-40B4-BE49-F238E27FC236}">
                <a16:creationId xmlns:a16="http://schemas.microsoft.com/office/drawing/2014/main" id="{0802AE00-AB2E-E545-9682-8FAA7162E0AE}"/>
              </a:ext>
            </a:extLst>
          </p:cNvPr>
          <p:cNvSpPr/>
          <p:nvPr/>
        </p:nvSpPr>
        <p:spPr>
          <a:xfrm>
            <a:off x="1216002" y="6300749"/>
            <a:ext cx="6096000" cy="369332"/>
          </a:xfrm>
          <a:prstGeom prst="rect">
            <a:avLst/>
          </a:prstGeom>
        </p:spPr>
        <p:txBody>
          <a:bodyPr>
            <a:spAutoFit/>
          </a:bodyPr>
          <a:lstStyle/>
          <a:p>
            <a:pPr>
              <a:buFontTx/>
              <a:buChar char="-"/>
            </a:pPr>
            <a:r>
              <a:rPr lang="fr-FR" dirty="0">
                <a:hlinkClick r:id="rId5"/>
              </a:rPr>
              <a:t>https://www.youtube.com/watch?v=tfKYkqLfPlw</a:t>
            </a:r>
            <a:endParaRPr lang="fr-FR" dirty="0"/>
          </a:p>
        </p:txBody>
      </p:sp>
    </p:spTree>
    <p:extLst>
      <p:ext uri="{BB962C8B-B14F-4D97-AF65-F5344CB8AC3E}">
        <p14:creationId xmlns:p14="http://schemas.microsoft.com/office/powerpoint/2010/main" val="182798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48C3A1-635F-9348-BC3B-DE0563C2579F}"/>
              </a:ext>
            </a:extLst>
          </p:cNvPr>
          <p:cNvSpPr>
            <a:spLocks noGrp="1"/>
          </p:cNvSpPr>
          <p:nvPr>
            <p:ph type="title"/>
          </p:nvPr>
        </p:nvSpPr>
        <p:spPr/>
        <p:txBody>
          <a:bodyPr/>
          <a:lstStyle/>
          <a:p>
            <a:r>
              <a:rPr lang="fr-FR" b="1" dirty="0"/>
              <a:t>Bilan</a:t>
            </a:r>
          </a:p>
        </p:txBody>
      </p:sp>
      <p:sp>
        <p:nvSpPr>
          <p:cNvPr id="3" name="Espace réservé du contenu 2">
            <a:extLst>
              <a:ext uri="{FF2B5EF4-FFF2-40B4-BE49-F238E27FC236}">
                <a16:creationId xmlns:a16="http://schemas.microsoft.com/office/drawing/2014/main" id="{5D608FB2-498E-F64E-BA7F-858252F6B6DB}"/>
              </a:ext>
            </a:extLst>
          </p:cNvPr>
          <p:cNvSpPr>
            <a:spLocks noGrp="1"/>
          </p:cNvSpPr>
          <p:nvPr>
            <p:ph idx="1"/>
          </p:nvPr>
        </p:nvSpPr>
        <p:spPr>
          <a:xfrm>
            <a:off x="1371600" y="1371600"/>
            <a:ext cx="9601200" cy="4495800"/>
          </a:xfrm>
        </p:spPr>
        <p:txBody>
          <a:bodyPr>
            <a:normAutofit fontScale="92500" lnSpcReduction="10000"/>
          </a:bodyPr>
          <a:lstStyle/>
          <a:p>
            <a:endParaRPr lang="fr-FR" b="1" dirty="0"/>
          </a:p>
          <a:p>
            <a:pPr marL="0" lvl="0" indent="0">
              <a:lnSpc>
                <a:spcPct val="150000"/>
              </a:lnSpc>
              <a:spcBef>
                <a:spcPts val="0"/>
              </a:spcBef>
              <a:buNone/>
              <a:defRPr/>
            </a:pPr>
            <a:r>
              <a:rPr lang="fr-FR" b="1" dirty="0"/>
              <a:t>A prévoir en amont : </a:t>
            </a:r>
          </a:p>
          <a:p>
            <a:pPr marL="0" lvl="0" indent="0">
              <a:lnSpc>
                <a:spcPct val="150000"/>
              </a:lnSpc>
              <a:spcBef>
                <a:spcPts val="0"/>
              </a:spcBef>
              <a:buNone/>
              <a:defRPr/>
            </a:pPr>
            <a:endParaRPr lang="fr-FR" b="1" dirty="0"/>
          </a:p>
          <a:p>
            <a:pPr>
              <a:lnSpc>
                <a:spcPct val="150000"/>
              </a:lnSpc>
              <a:spcBef>
                <a:spcPts val="0"/>
              </a:spcBef>
              <a:defRPr/>
            </a:pPr>
            <a:r>
              <a:rPr lang="fr-FR" dirty="0"/>
              <a:t>Mise à disposition d’</a:t>
            </a:r>
            <a:r>
              <a:rPr lang="fr-FR" b="1" dirty="0"/>
              <a:t>un sous-main ou un répertoire </a:t>
            </a:r>
            <a:r>
              <a:rPr lang="fr-FR" dirty="0"/>
              <a:t>avec les outils à mémoriser</a:t>
            </a:r>
          </a:p>
          <a:p>
            <a:pPr>
              <a:lnSpc>
                <a:spcPct val="150000"/>
              </a:lnSpc>
              <a:spcBef>
                <a:spcPts val="0"/>
              </a:spcBef>
              <a:defRPr/>
            </a:pPr>
            <a:r>
              <a:rPr lang="fr-FR" dirty="0"/>
              <a:t>Prévoir les </a:t>
            </a:r>
            <a:r>
              <a:rPr lang="fr-FR" b="1" dirty="0"/>
              <a:t>temps  de mémorisation </a:t>
            </a:r>
            <a:r>
              <a:rPr lang="fr-FR" dirty="0"/>
              <a:t>dans la classe sous forme de jeux,</a:t>
            </a:r>
          </a:p>
          <a:p>
            <a:pPr>
              <a:lnSpc>
                <a:spcPct val="150000"/>
              </a:lnSpc>
              <a:spcBef>
                <a:spcPts val="0"/>
              </a:spcBef>
              <a:defRPr/>
            </a:pPr>
            <a:r>
              <a:rPr lang="fr-FR" dirty="0"/>
              <a:t>Utiliser des </a:t>
            </a:r>
            <a:r>
              <a:rPr lang="fr-FR" b="1" dirty="0"/>
              <a:t>codes couleurs ou autres astuces </a:t>
            </a:r>
            <a:r>
              <a:rPr lang="fr-FR" dirty="0"/>
              <a:t>pour selon les besoins des  élèves.</a:t>
            </a:r>
          </a:p>
          <a:p>
            <a:pPr>
              <a:lnSpc>
                <a:spcPct val="150000"/>
              </a:lnSpc>
              <a:spcBef>
                <a:spcPts val="0"/>
              </a:spcBef>
              <a:defRPr/>
            </a:pPr>
            <a:r>
              <a:rPr lang="fr-FR" dirty="0"/>
              <a:t>Mise en place </a:t>
            </a:r>
            <a:r>
              <a:rPr lang="fr-FR" b="1" dirty="0"/>
              <a:t>de rituels rassurants</a:t>
            </a:r>
            <a:r>
              <a:rPr lang="fr-FR" dirty="0"/>
              <a:t>, explicitation des attendus, du déroulé…</a:t>
            </a:r>
          </a:p>
          <a:p>
            <a:pPr>
              <a:lnSpc>
                <a:spcPct val="150000"/>
              </a:lnSpc>
              <a:spcBef>
                <a:spcPts val="0"/>
              </a:spcBef>
              <a:defRPr/>
            </a:pPr>
            <a:r>
              <a:rPr lang="fr-FR" b="1" dirty="0"/>
              <a:t>Anticipation</a:t>
            </a:r>
            <a:r>
              <a:rPr lang="fr-FR" dirty="0"/>
              <a:t> des contenus quand cela est possible</a:t>
            </a:r>
          </a:p>
          <a:p>
            <a:pPr>
              <a:lnSpc>
                <a:spcPct val="150000"/>
              </a:lnSpc>
              <a:spcBef>
                <a:spcPts val="0"/>
              </a:spcBef>
              <a:defRPr/>
            </a:pPr>
            <a:endParaRPr lang="fr-FR" dirty="0"/>
          </a:p>
          <a:p>
            <a:pPr marL="0" indent="0">
              <a:buNone/>
            </a:pPr>
            <a:br>
              <a:rPr lang="fr-FR" b="1" dirty="0"/>
            </a:br>
            <a:endParaRPr lang="fr-FR" b="1" dirty="0"/>
          </a:p>
        </p:txBody>
      </p:sp>
    </p:spTree>
    <p:extLst>
      <p:ext uri="{BB962C8B-B14F-4D97-AF65-F5344CB8AC3E}">
        <p14:creationId xmlns:p14="http://schemas.microsoft.com/office/powerpoint/2010/main" val="1108465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843547-5552-894E-9F2F-42A1224695FE}"/>
              </a:ext>
            </a:extLst>
          </p:cNvPr>
          <p:cNvSpPr>
            <a:spLocks noGrp="1"/>
          </p:cNvSpPr>
          <p:nvPr>
            <p:ph type="title"/>
          </p:nvPr>
        </p:nvSpPr>
        <p:spPr/>
        <p:txBody>
          <a:bodyPr/>
          <a:lstStyle/>
          <a:p>
            <a:r>
              <a:rPr lang="fr-FR" altLang="fr-FR" b="1" dirty="0"/>
              <a:t>2005 : année clé pour la logique inclusive</a:t>
            </a:r>
            <a:endParaRPr lang="fr-FR" dirty="0"/>
          </a:p>
        </p:txBody>
      </p:sp>
      <p:sp>
        <p:nvSpPr>
          <p:cNvPr id="3" name="Espace réservé du contenu 2">
            <a:extLst>
              <a:ext uri="{FF2B5EF4-FFF2-40B4-BE49-F238E27FC236}">
                <a16:creationId xmlns:a16="http://schemas.microsoft.com/office/drawing/2014/main" id="{3C359FD7-E7E3-4246-B4BD-1506D0077976}"/>
              </a:ext>
            </a:extLst>
          </p:cNvPr>
          <p:cNvSpPr>
            <a:spLocks noGrp="1"/>
          </p:cNvSpPr>
          <p:nvPr>
            <p:ph idx="1"/>
          </p:nvPr>
        </p:nvSpPr>
        <p:spPr/>
        <p:txBody>
          <a:bodyPr>
            <a:normAutofit fontScale="92500" lnSpcReduction="10000"/>
          </a:bodyPr>
          <a:lstStyle/>
          <a:p>
            <a:pPr marL="0" indent="0" algn="just">
              <a:lnSpc>
                <a:spcPct val="160000"/>
              </a:lnSpc>
              <a:buNone/>
              <a:defRPr/>
            </a:pPr>
            <a:r>
              <a:rPr lang="fr-FR" dirty="0"/>
              <a:t>« </a:t>
            </a:r>
            <a:r>
              <a:rPr lang="fr-FR" i="1" dirty="0"/>
              <a:t>Constitue un handicap, au sens de la présente loi, </a:t>
            </a:r>
            <a:r>
              <a:rPr lang="fr-FR" b="1" i="1" dirty="0"/>
              <a:t>toute limitation d'activité ou restriction de participation à la vie en société subie dans son environnement par une personne</a:t>
            </a:r>
            <a:r>
              <a:rPr lang="fr-FR" i="1" dirty="0"/>
              <a:t> en raison d'une </a:t>
            </a:r>
            <a:r>
              <a:rPr lang="fr-FR" b="1" i="1" dirty="0"/>
              <a:t>altération substantielle, durable ou définitive d'une ou plusieurs fonctions </a:t>
            </a:r>
            <a:r>
              <a:rPr lang="fr-FR" i="1" dirty="0"/>
              <a:t>physiques, sensorielles, mentales, cognitives ou psychiques, d'un polyhandicap ou d'un trouble de santé invalidant</a:t>
            </a:r>
            <a:r>
              <a:rPr lang="fr-FR" dirty="0"/>
              <a:t>. »</a:t>
            </a:r>
          </a:p>
          <a:p>
            <a:pPr marL="0" indent="0" algn="just">
              <a:buNone/>
              <a:defRPr/>
            </a:pPr>
            <a:r>
              <a:rPr lang="fr-FR" b="1" dirty="0"/>
              <a:t>Loi de 2005 pour l’égalité des droits et des chances</a:t>
            </a:r>
          </a:p>
          <a:p>
            <a:pPr marL="0" indent="0">
              <a:buNone/>
              <a:defRPr/>
            </a:pPr>
            <a:endParaRPr lang="fr-FR" dirty="0"/>
          </a:p>
          <a:p>
            <a:pPr marL="0" indent="0">
              <a:buNone/>
              <a:defRPr/>
            </a:pPr>
            <a:r>
              <a:rPr lang="fr-FR" dirty="0"/>
              <a:t>=&gt; Oblige à repenser les pratiques de classe, inscrit l’Ecole dans la logique inclusive</a:t>
            </a:r>
          </a:p>
          <a:p>
            <a:endParaRPr lang="fr-FR" dirty="0"/>
          </a:p>
        </p:txBody>
      </p:sp>
    </p:spTree>
    <p:extLst>
      <p:ext uri="{BB962C8B-B14F-4D97-AF65-F5344CB8AC3E}">
        <p14:creationId xmlns:p14="http://schemas.microsoft.com/office/powerpoint/2010/main" val="32998286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2D35A1F-4CE1-994F-B7AC-891ECA985A54}"/>
              </a:ext>
            </a:extLst>
          </p:cNvPr>
          <p:cNvSpPr>
            <a:spLocks noGrp="1"/>
          </p:cNvSpPr>
          <p:nvPr>
            <p:ph idx="1"/>
          </p:nvPr>
        </p:nvSpPr>
        <p:spPr>
          <a:xfrm>
            <a:off x="1371600" y="546411"/>
            <a:ext cx="9601200" cy="6011552"/>
          </a:xfrm>
        </p:spPr>
        <p:txBody>
          <a:bodyPr>
            <a:normAutofit fontScale="92500" lnSpcReduction="20000"/>
          </a:bodyPr>
          <a:lstStyle/>
          <a:p>
            <a:pPr marL="0" lvl="0" indent="0">
              <a:lnSpc>
                <a:spcPct val="100000"/>
              </a:lnSpc>
              <a:spcBef>
                <a:spcPts val="0"/>
              </a:spcBef>
              <a:spcAft>
                <a:spcPts val="0"/>
              </a:spcAft>
              <a:buNone/>
              <a:defRPr/>
            </a:pPr>
            <a:r>
              <a:rPr lang="fr-FR" b="1" dirty="0"/>
              <a:t>En situation de cours : </a:t>
            </a:r>
          </a:p>
          <a:p>
            <a:pPr marL="0" lvl="0" indent="0">
              <a:lnSpc>
                <a:spcPct val="100000"/>
              </a:lnSpc>
              <a:spcBef>
                <a:spcPts val="0"/>
              </a:spcBef>
              <a:spcAft>
                <a:spcPts val="0"/>
              </a:spcAft>
              <a:buNone/>
              <a:defRPr/>
            </a:pPr>
            <a:endParaRPr lang="fr-FR" b="1" dirty="0"/>
          </a:p>
          <a:p>
            <a:pPr>
              <a:lnSpc>
                <a:spcPct val="150000"/>
              </a:lnSpc>
              <a:spcBef>
                <a:spcPts val="0"/>
              </a:spcBef>
              <a:buFont typeface="Arial" charset="0"/>
              <a:buChar char="•"/>
              <a:defRPr/>
            </a:pPr>
            <a:r>
              <a:rPr lang="fr-FR" dirty="0" err="1"/>
              <a:t>Oralisation</a:t>
            </a:r>
            <a:endParaRPr lang="fr-FR" dirty="0"/>
          </a:p>
          <a:p>
            <a:pPr lvl="0">
              <a:lnSpc>
                <a:spcPct val="150000"/>
              </a:lnSpc>
              <a:spcBef>
                <a:spcPts val="0"/>
              </a:spcBef>
              <a:spcAft>
                <a:spcPts val="0"/>
              </a:spcAft>
              <a:buFont typeface="Arial" charset="0"/>
              <a:buChar char="•"/>
              <a:defRPr/>
            </a:pPr>
            <a:r>
              <a:rPr lang="fr-FR" dirty="0"/>
              <a:t>La reformulation des consignes</a:t>
            </a:r>
          </a:p>
          <a:p>
            <a:pPr lvl="0">
              <a:lnSpc>
                <a:spcPct val="150000"/>
              </a:lnSpc>
              <a:spcBef>
                <a:spcPts val="0"/>
              </a:spcBef>
              <a:spcAft>
                <a:spcPts val="0"/>
              </a:spcAft>
              <a:buFont typeface="Arial" charset="0"/>
              <a:buChar char="•"/>
              <a:defRPr/>
            </a:pPr>
            <a:r>
              <a:rPr lang="fr-FR" dirty="0"/>
              <a:t>Synthèses régulières</a:t>
            </a:r>
          </a:p>
          <a:p>
            <a:pPr lvl="0">
              <a:lnSpc>
                <a:spcPct val="150000"/>
              </a:lnSpc>
              <a:spcBef>
                <a:spcPts val="0"/>
              </a:spcBef>
              <a:spcAft>
                <a:spcPts val="0"/>
              </a:spcAft>
              <a:buFont typeface="Arial" charset="0"/>
              <a:buChar char="•"/>
              <a:defRPr/>
            </a:pPr>
            <a:r>
              <a:rPr lang="fr-FR" dirty="0"/>
              <a:t>Lecture à haute voix </a:t>
            </a:r>
          </a:p>
          <a:p>
            <a:pPr lvl="0">
              <a:lnSpc>
                <a:spcPct val="150000"/>
              </a:lnSpc>
              <a:spcBef>
                <a:spcPts val="0"/>
              </a:spcBef>
              <a:spcAft>
                <a:spcPts val="0"/>
              </a:spcAft>
              <a:buFont typeface="Arial" charset="0"/>
              <a:buChar char="•"/>
              <a:defRPr/>
            </a:pPr>
            <a:r>
              <a:rPr lang="fr-FR" dirty="0"/>
              <a:t>Support audio</a:t>
            </a:r>
          </a:p>
          <a:p>
            <a:pPr lvl="0">
              <a:lnSpc>
                <a:spcPct val="150000"/>
              </a:lnSpc>
              <a:spcBef>
                <a:spcPts val="0"/>
              </a:spcBef>
              <a:buFont typeface="Arial" charset="0"/>
              <a:buChar char="•"/>
              <a:defRPr/>
            </a:pPr>
            <a:r>
              <a:rPr lang="fr-FR" dirty="0"/>
              <a:t>Surligner certains éléments</a:t>
            </a:r>
          </a:p>
          <a:p>
            <a:pPr lvl="0">
              <a:lnSpc>
                <a:spcPct val="150000"/>
              </a:lnSpc>
              <a:spcBef>
                <a:spcPts val="0"/>
              </a:spcBef>
              <a:buFont typeface="Arial" charset="0"/>
              <a:buChar char="•"/>
              <a:defRPr/>
            </a:pPr>
            <a:r>
              <a:rPr lang="fr-FR" dirty="0"/>
              <a:t>Le cache pour </a:t>
            </a:r>
            <a:r>
              <a:rPr lang="fr-FR" dirty="0" err="1"/>
              <a:t>dys</a:t>
            </a:r>
            <a:r>
              <a:rPr lang="fr-FR" dirty="0"/>
              <a:t>.</a:t>
            </a:r>
          </a:p>
          <a:p>
            <a:pPr lvl="0">
              <a:lnSpc>
                <a:spcPct val="150000"/>
              </a:lnSpc>
              <a:spcBef>
                <a:spcPts val="0"/>
              </a:spcBef>
              <a:spcAft>
                <a:spcPts val="0"/>
              </a:spcAft>
              <a:buFont typeface="Arial" charset="0"/>
              <a:buChar char="•"/>
              <a:defRPr/>
            </a:pPr>
            <a:r>
              <a:rPr lang="fr-FR" dirty="0"/>
              <a:t>Schémas, cartes mentales</a:t>
            </a:r>
          </a:p>
          <a:p>
            <a:pPr lvl="0">
              <a:lnSpc>
                <a:spcPct val="150000"/>
              </a:lnSpc>
              <a:spcBef>
                <a:spcPts val="0"/>
              </a:spcBef>
              <a:spcAft>
                <a:spcPts val="0"/>
              </a:spcAft>
              <a:buFont typeface="Arial" charset="0"/>
              <a:buChar char="•"/>
              <a:defRPr/>
            </a:pPr>
            <a:r>
              <a:rPr lang="fr-FR" dirty="0"/>
              <a:t>Entraide</a:t>
            </a:r>
          </a:p>
          <a:p>
            <a:pPr>
              <a:lnSpc>
                <a:spcPct val="150000"/>
              </a:lnSpc>
              <a:spcBef>
                <a:spcPts val="0"/>
              </a:spcBef>
              <a:buFont typeface="Arial" charset="0"/>
              <a:buChar char="•"/>
              <a:defRPr/>
            </a:pPr>
            <a:r>
              <a:rPr lang="fr-FR" dirty="0"/>
              <a:t>Jouer sur les rythmes/ alterner les temps  de travail, d’attention, de concentration avec des temps de jeux ou de moments de détente</a:t>
            </a:r>
          </a:p>
          <a:p>
            <a:pPr>
              <a:lnSpc>
                <a:spcPct val="150000"/>
              </a:lnSpc>
              <a:spcBef>
                <a:spcPts val="0"/>
              </a:spcBef>
              <a:buFont typeface="Arial" charset="0"/>
              <a:buChar char="•"/>
              <a:defRPr/>
            </a:pPr>
            <a:r>
              <a:rPr lang="fr-FR" dirty="0"/>
              <a:t>Donner des repères pour la gestion du temps dans l’exécution d’une tâche, </a:t>
            </a:r>
          </a:p>
          <a:p>
            <a:pPr>
              <a:lnSpc>
                <a:spcPct val="150000"/>
              </a:lnSpc>
              <a:spcBef>
                <a:spcPts val="0"/>
              </a:spcBef>
              <a:buFont typeface="Arial" charset="0"/>
              <a:buChar char="•"/>
              <a:defRPr/>
            </a:pPr>
            <a:r>
              <a:rPr lang="fr-FR" dirty="0"/>
              <a:t>Préciser les comportements attendus/ valoriser les comportements adaptés (contrats de comportement) </a:t>
            </a:r>
          </a:p>
          <a:p>
            <a:endParaRPr lang="fr-FR" dirty="0"/>
          </a:p>
        </p:txBody>
      </p:sp>
    </p:spTree>
    <p:extLst>
      <p:ext uri="{BB962C8B-B14F-4D97-AF65-F5344CB8AC3E}">
        <p14:creationId xmlns:p14="http://schemas.microsoft.com/office/powerpoint/2010/main" val="31123698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03872B9-4C7F-E149-A48A-9E8D93A7C77A}"/>
              </a:ext>
            </a:extLst>
          </p:cNvPr>
          <p:cNvSpPr>
            <a:spLocks noGrp="1"/>
          </p:cNvSpPr>
          <p:nvPr>
            <p:ph idx="1"/>
          </p:nvPr>
        </p:nvSpPr>
        <p:spPr>
          <a:xfrm>
            <a:off x="1371600" y="647700"/>
            <a:ext cx="9601200" cy="5219700"/>
          </a:xfrm>
        </p:spPr>
        <p:txBody>
          <a:bodyPr>
            <a:normAutofit/>
          </a:bodyPr>
          <a:lstStyle/>
          <a:p>
            <a:pPr marL="0" indent="0">
              <a:lnSpc>
                <a:spcPct val="100000"/>
              </a:lnSpc>
              <a:spcBef>
                <a:spcPts val="0"/>
              </a:spcBef>
              <a:buNone/>
              <a:defRPr/>
            </a:pPr>
            <a:r>
              <a:rPr lang="fr-FR" b="1" dirty="0"/>
              <a:t>En aval : </a:t>
            </a:r>
          </a:p>
          <a:p>
            <a:pPr>
              <a:lnSpc>
                <a:spcPct val="150000"/>
              </a:lnSpc>
              <a:spcBef>
                <a:spcPts val="0"/>
              </a:spcBef>
              <a:buFont typeface="Arial" charset="0"/>
              <a:buChar char="•"/>
              <a:defRPr/>
            </a:pPr>
            <a:r>
              <a:rPr lang="fr-FR" dirty="0"/>
              <a:t>« Evaluer » c’est faire apparaître de la valeur</a:t>
            </a:r>
          </a:p>
          <a:p>
            <a:pPr>
              <a:lnSpc>
                <a:spcPct val="150000"/>
              </a:lnSpc>
              <a:spcBef>
                <a:spcPts val="0"/>
              </a:spcBef>
              <a:buFont typeface="Arial" charset="0"/>
              <a:buChar char="•"/>
              <a:defRPr/>
            </a:pPr>
            <a:r>
              <a:rPr lang="fr-FR" dirty="0"/>
              <a:t>Approche par compétences </a:t>
            </a:r>
          </a:p>
          <a:p>
            <a:pPr>
              <a:lnSpc>
                <a:spcPct val="150000"/>
              </a:lnSpc>
              <a:spcBef>
                <a:spcPts val="0"/>
              </a:spcBef>
              <a:buFont typeface="Arial" charset="0"/>
              <a:buChar char="•"/>
              <a:defRPr/>
            </a:pPr>
            <a:r>
              <a:rPr lang="fr-FR" dirty="0"/>
              <a:t>Situations complexes</a:t>
            </a:r>
          </a:p>
          <a:p>
            <a:pPr>
              <a:lnSpc>
                <a:spcPct val="150000"/>
              </a:lnSpc>
              <a:spcBef>
                <a:spcPts val="0"/>
              </a:spcBef>
              <a:buFont typeface="Arial" charset="0"/>
              <a:buChar char="•"/>
              <a:defRPr/>
            </a:pPr>
            <a:r>
              <a:rPr lang="fr-FR" dirty="0"/>
              <a:t>Evaluations formatives plus que sommatives selon les besoins…</a:t>
            </a:r>
          </a:p>
          <a:p>
            <a:pPr>
              <a:lnSpc>
                <a:spcPct val="150000"/>
              </a:lnSpc>
              <a:spcBef>
                <a:spcPts val="0"/>
              </a:spcBef>
              <a:buFont typeface="Arial" charset="0"/>
              <a:buChar char="•"/>
              <a:defRPr/>
            </a:pPr>
            <a:r>
              <a:rPr lang="fr-FR" dirty="0"/>
              <a:t>Observation des progrès/ valorisation des progrès/ fixer des objectifs</a:t>
            </a:r>
          </a:p>
          <a:p>
            <a:pPr>
              <a:lnSpc>
                <a:spcPct val="150000"/>
              </a:lnSpc>
              <a:spcBef>
                <a:spcPts val="0"/>
              </a:spcBef>
              <a:buFont typeface="Arial" charset="0"/>
              <a:buChar char="•"/>
              <a:defRPr/>
            </a:pPr>
            <a:r>
              <a:rPr lang="fr-FR" dirty="0"/>
              <a:t>Remédiations </a:t>
            </a:r>
          </a:p>
          <a:p>
            <a:pPr>
              <a:lnSpc>
                <a:spcPct val="150000"/>
              </a:lnSpc>
              <a:spcBef>
                <a:spcPts val="0"/>
              </a:spcBef>
              <a:buFont typeface="Arial" charset="0"/>
              <a:buChar char="•"/>
              <a:defRPr/>
            </a:pPr>
            <a:r>
              <a:rPr lang="fr-FR" dirty="0"/>
              <a:t>Articulation avec l’ULIS</a:t>
            </a:r>
          </a:p>
          <a:p>
            <a:endParaRPr lang="fr-FR" dirty="0"/>
          </a:p>
        </p:txBody>
      </p:sp>
    </p:spTree>
    <p:extLst>
      <p:ext uri="{BB962C8B-B14F-4D97-AF65-F5344CB8AC3E}">
        <p14:creationId xmlns:p14="http://schemas.microsoft.com/office/powerpoint/2010/main" val="23301135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BF40BA-F0A5-6F4A-A32D-9B2D5BD10A6E}"/>
              </a:ext>
            </a:extLst>
          </p:cNvPr>
          <p:cNvSpPr>
            <a:spLocks noGrp="1"/>
          </p:cNvSpPr>
          <p:nvPr>
            <p:ph type="title"/>
          </p:nvPr>
        </p:nvSpPr>
        <p:spPr/>
        <p:txBody>
          <a:bodyPr/>
          <a:lstStyle/>
          <a:p>
            <a:r>
              <a:rPr lang="fr-FR" altLang="fr-FR" dirty="0"/>
              <a:t>Travailler sur le relationnel</a:t>
            </a:r>
            <a:br>
              <a:rPr lang="fr-FR" altLang="fr-FR" dirty="0"/>
            </a:br>
            <a:endParaRPr lang="fr-FR" dirty="0"/>
          </a:p>
        </p:txBody>
      </p:sp>
      <p:sp>
        <p:nvSpPr>
          <p:cNvPr id="3" name="Espace réservé du contenu 2">
            <a:extLst>
              <a:ext uri="{FF2B5EF4-FFF2-40B4-BE49-F238E27FC236}">
                <a16:creationId xmlns:a16="http://schemas.microsoft.com/office/drawing/2014/main" id="{C7CE07E8-1BD9-9449-8610-D61F5D9B11D5}"/>
              </a:ext>
            </a:extLst>
          </p:cNvPr>
          <p:cNvSpPr>
            <a:spLocks noGrp="1"/>
          </p:cNvSpPr>
          <p:nvPr>
            <p:ph idx="1"/>
          </p:nvPr>
        </p:nvSpPr>
        <p:spPr/>
        <p:txBody>
          <a:bodyPr/>
          <a:lstStyle/>
          <a:p>
            <a:pPr marL="285750" indent="-285750">
              <a:spcBef>
                <a:spcPct val="50000"/>
              </a:spcBef>
              <a:buFont typeface="Arial" charset="0"/>
              <a:buChar char="•"/>
            </a:pPr>
            <a:r>
              <a:rPr lang="fr-FR" altLang="fr-FR" dirty="0"/>
              <a:t> Créer un climat de confiance</a:t>
            </a:r>
          </a:p>
          <a:p>
            <a:pPr marL="285750" indent="-285750">
              <a:spcBef>
                <a:spcPct val="50000"/>
              </a:spcBef>
              <a:buFont typeface="Arial" charset="0"/>
              <a:buChar char="•"/>
            </a:pPr>
            <a:r>
              <a:rPr lang="fr-FR" altLang="fr-FR" dirty="0"/>
              <a:t> Travailler sur les différences</a:t>
            </a:r>
          </a:p>
          <a:p>
            <a:pPr marL="285750" indent="-285750">
              <a:spcBef>
                <a:spcPct val="50000"/>
              </a:spcBef>
              <a:buFont typeface="Arial" charset="0"/>
              <a:buChar char="•"/>
            </a:pPr>
            <a:r>
              <a:rPr lang="fr-FR" altLang="fr-FR" dirty="0"/>
              <a:t> Faire savoir aux élèves, dont on connaît les difficultés, qu’elles vont être prises en compte</a:t>
            </a:r>
          </a:p>
          <a:p>
            <a:pPr marL="285750" indent="-285750">
              <a:spcBef>
                <a:spcPct val="50000"/>
              </a:spcBef>
              <a:buFont typeface="Arial" charset="0"/>
              <a:buChar char="•"/>
            </a:pPr>
            <a:r>
              <a:rPr lang="fr-FR" altLang="fr-FR" dirty="0"/>
              <a:t> Faire découvrir à l’élève les domaines de compétences</a:t>
            </a:r>
          </a:p>
          <a:p>
            <a:pPr marL="285750" indent="-285750">
              <a:spcBef>
                <a:spcPct val="50000"/>
              </a:spcBef>
              <a:buFont typeface="Arial" charset="0"/>
              <a:buChar char="•"/>
            </a:pPr>
            <a:r>
              <a:rPr lang="fr-FR" altLang="fr-FR" dirty="0"/>
              <a:t> Valoriser, encourager pour favoriser l’estime de soi</a:t>
            </a:r>
          </a:p>
          <a:p>
            <a:pPr marL="285750" indent="-285750">
              <a:spcBef>
                <a:spcPct val="50000"/>
              </a:spcBef>
              <a:buFont typeface="Arial" charset="0"/>
              <a:buChar char="•"/>
            </a:pPr>
            <a:r>
              <a:rPr lang="fr-FR" altLang="fr-FR" dirty="0"/>
              <a:t> Développer l’entraide et le tutorat</a:t>
            </a:r>
          </a:p>
          <a:p>
            <a:pPr marL="285750" indent="-285750">
              <a:spcBef>
                <a:spcPct val="50000"/>
              </a:spcBef>
              <a:buFont typeface="Arial" charset="0"/>
              <a:buChar char="•"/>
            </a:pPr>
            <a:r>
              <a:rPr lang="fr-FR" altLang="fr-FR" dirty="0"/>
              <a:t> Etre disponible pour recevoir l’élève, ses parents pour faire le point</a:t>
            </a:r>
          </a:p>
          <a:p>
            <a:endParaRPr lang="fr-FR" dirty="0"/>
          </a:p>
        </p:txBody>
      </p:sp>
    </p:spTree>
    <p:extLst>
      <p:ext uri="{BB962C8B-B14F-4D97-AF65-F5344CB8AC3E}">
        <p14:creationId xmlns:p14="http://schemas.microsoft.com/office/powerpoint/2010/main" val="2398354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B592C6-DE7C-1D4C-90A4-91D1AD552EA5}"/>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17957D89-85E2-6342-BFBA-FB955E7C22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7233" y="546410"/>
            <a:ext cx="8831596" cy="6071722"/>
          </a:xfrm>
        </p:spPr>
      </p:pic>
    </p:spTree>
    <p:extLst>
      <p:ext uri="{BB962C8B-B14F-4D97-AF65-F5344CB8AC3E}">
        <p14:creationId xmlns:p14="http://schemas.microsoft.com/office/powerpoint/2010/main" val="34412898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4C413B-3634-8D44-B6B1-1DF9F8CB0B6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B406F06-B92A-5D4B-8BE6-692D8B842A71}"/>
              </a:ext>
            </a:extLst>
          </p:cNvPr>
          <p:cNvSpPr>
            <a:spLocks noGrp="1"/>
          </p:cNvSpPr>
          <p:nvPr>
            <p:ph idx="1"/>
          </p:nvPr>
        </p:nvSpPr>
        <p:spPr/>
        <p:txBody>
          <a:bodyPr/>
          <a:lstStyle/>
          <a:p>
            <a:pPr marL="0" indent="0">
              <a:buNone/>
            </a:pPr>
            <a:endParaRPr lang="fr-FR" dirty="0"/>
          </a:p>
        </p:txBody>
      </p:sp>
      <p:sp>
        <p:nvSpPr>
          <p:cNvPr id="4" name="Rectangle 3">
            <a:extLst>
              <a:ext uri="{FF2B5EF4-FFF2-40B4-BE49-F238E27FC236}">
                <a16:creationId xmlns:a16="http://schemas.microsoft.com/office/drawing/2014/main" id="{85D1AB2D-0E49-A040-AD2B-A6BBF9A15557}"/>
              </a:ext>
            </a:extLst>
          </p:cNvPr>
          <p:cNvSpPr/>
          <p:nvPr/>
        </p:nvSpPr>
        <p:spPr>
          <a:xfrm>
            <a:off x="3048000" y="2609545"/>
            <a:ext cx="6096000" cy="1638910"/>
          </a:xfrm>
          <a:prstGeom prst="rect">
            <a:avLst/>
          </a:prstGeom>
        </p:spPr>
        <p:txBody>
          <a:bodyPr>
            <a:spAutoFit/>
          </a:bodyPr>
          <a:lstStyle/>
          <a:p>
            <a:r>
              <a:rPr lang="fr-FR" i="1" dirty="0"/>
              <a:t>"Nous sommes faits pour vivre ensemble : ce qui est facilitant pour les uns est </a:t>
            </a:r>
            <a:r>
              <a:rPr lang="fr-FR" i="1" dirty="0" err="1"/>
              <a:t>bénéfique</a:t>
            </a:r>
            <a:r>
              <a:rPr lang="fr-FR" i="1" dirty="0"/>
              <a:t> pour les autres ». </a:t>
            </a:r>
            <a:br>
              <a:rPr lang="fr-FR" i="1" dirty="0"/>
            </a:br>
            <a:br>
              <a:rPr lang="fr-FR" i="1" dirty="0"/>
            </a:br>
            <a:br>
              <a:rPr lang="fr-FR" i="1" dirty="0"/>
            </a:br>
            <a:r>
              <a:rPr lang="fr-FR" sz="1050" dirty="0"/>
              <a:t>Charles </a:t>
            </a:r>
            <a:r>
              <a:rPr lang="fr-FR" sz="1050" dirty="0" err="1"/>
              <a:t>Gardou</a:t>
            </a:r>
            <a:r>
              <a:rPr lang="fr-FR" sz="1050" dirty="0"/>
              <a:t> (2007)</a:t>
            </a:r>
            <a:br>
              <a:rPr lang="fr-FR" dirty="0"/>
            </a:br>
            <a:endParaRPr lang="fr-FR" dirty="0"/>
          </a:p>
        </p:txBody>
      </p:sp>
    </p:spTree>
    <p:extLst>
      <p:ext uri="{BB962C8B-B14F-4D97-AF65-F5344CB8AC3E}">
        <p14:creationId xmlns:p14="http://schemas.microsoft.com/office/powerpoint/2010/main" val="4066190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B3360-63AF-9A4E-98DD-F3A2DBFE4F1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24F7F6F-F400-5342-A80E-467EDF2B0552}"/>
              </a:ext>
            </a:extLst>
          </p:cNvPr>
          <p:cNvSpPr>
            <a:spLocks noGrp="1"/>
          </p:cNvSpPr>
          <p:nvPr>
            <p:ph idx="1"/>
          </p:nvPr>
        </p:nvSpPr>
        <p:spPr/>
        <p:txBody>
          <a:bodyPr/>
          <a:lstStyle/>
          <a:p>
            <a:endParaRPr lang="fr-FR"/>
          </a:p>
        </p:txBody>
      </p:sp>
      <p:pic>
        <p:nvPicPr>
          <p:cNvPr id="4" name="Espace réservé du contenu 3">
            <a:extLst>
              <a:ext uri="{FF2B5EF4-FFF2-40B4-BE49-F238E27FC236}">
                <a16:creationId xmlns:a16="http://schemas.microsoft.com/office/drawing/2014/main" id="{B45C70B4-1B7C-5B46-BFBA-3B13EEB71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847" y="114600"/>
            <a:ext cx="9425728" cy="6062363"/>
          </a:xfrm>
          <a:prstGeom prst="rect">
            <a:avLst/>
          </a:prstGeom>
        </p:spPr>
      </p:pic>
    </p:spTree>
    <p:extLst>
      <p:ext uri="{BB962C8B-B14F-4D97-AF65-F5344CB8AC3E}">
        <p14:creationId xmlns:p14="http://schemas.microsoft.com/office/powerpoint/2010/main" val="1019133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D80A8F-4D50-8648-BF8E-698FA23BD4F8}"/>
              </a:ext>
            </a:extLst>
          </p:cNvPr>
          <p:cNvSpPr>
            <a:spLocks noGrp="1"/>
          </p:cNvSpPr>
          <p:nvPr>
            <p:ph type="title"/>
          </p:nvPr>
        </p:nvSpPr>
        <p:spPr/>
        <p:txBody>
          <a:bodyPr/>
          <a:lstStyle/>
          <a:p>
            <a:r>
              <a:rPr lang="fr-FR" dirty="0"/>
              <a:t>Elèves perturbateurs. ??????</a:t>
            </a:r>
          </a:p>
        </p:txBody>
      </p:sp>
      <p:sp>
        <p:nvSpPr>
          <p:cNvPr id="3" name="Espace réservé du contenu 2">
            <a:extLst>
              <a:ext uri="{FF2B5EF4-FFF2-40B4-BE49-F238E27FC236}">
                <a16:creationId xmlns:a16="http://schemas.microsoft.com/office/drawing/2014/main" id="{C2D62B2D-2ED1-9B4E-B770-0E4AA9309CA3}"/>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173956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FE738F-4078-344C-B05E-3F140F9F82D0}"/>
              </a:ext>
            </a:extLst>
          </p:cNvPr>
          <p:cNvSpPr>
            <a:spLocks noGrp="1"/>
          </p:cNvSpPr>
          <p:nvPr>
            <p:ph type="title"/>
          </p:nvPr>
        </p:nvSpPr>
        <p:spPr/>
        <p:txBody>
          <a:bodyPr/>
          <a:lstStyle/>
          <a:p>
            <a:r>
              <a:rPr lang="fr-FR" dirty="0"/>
              <a:t>Handicap ou situation de handicap ? </a:t>
            </a:r>
          </a:p>
        </p:txBody>
      </p:sp>
      <p:pic>
        <p:nvPicPr>
          <p:cNvPr id="4" name="Picture 4" descr="D:\Bureau\image fauteuil roulant.jpg">
            <a:extLst>
              <a:ext uri="{FF2B5EF4-FFF2-40B4-BE49-F238E27FC236}">
                <a16:creationId xmlns:a16="http://schemas.microsoft.com/office/drawing/2014/main" id="{709EBAB1-F821-1549-83B9-EAD5609C8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385" y="2506864"/>
            <a:ext cx="4015091" cy="267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space réservé du contenu 4">
            <a:extLst>
              <a:ext uri="{FF2B5EF4-FFF2-40B4-BE49-F238E27FC236}">
                <a16:creationId xmlns:a16="http://schemas.microsoft.com/office/drawing/2014/main" id="{741F8BBC-9513-894F-93F4-F6D06E092F5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18638" y="3842794"/>
            <a:ext cx="3828442" cy="2164467"/>
          </a:xfrm>
          <a:prstGeom prst="rect">
            <a:avLst/>
          </a:prstGeom>
        </p:spPr>
      </p:pic>
    </p:spTree>
    <p:extLst>
      <p:ext uri="{BB962C8B-B14F-4D97-AF65-F5344CB8AC3E}">
        <p14:creationId xmlns:p14="http://schemas.microsoft.com/office/powerpoint/2010/main" val="516658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AF6F3D-5E71-BF44-9071-98FDD60963FA}"/>
              </a:ext>
            </a:extLst>
          </p:cNvPr>
          <p:cNvSpPr>
            <a:spLocks noGrp="1"/>
          </p:cNvSpPr>
          <p:nvPr>
            <p:ph type="title"/>
          </p:nvPr>
        </p:nvSpPr>
        <p:spPr/>
        <p:txBody>
          <a:bodyPr/>
          <a:lstStyle/>
          <a:p>
            <a:r>
              <a:rPr lang="fr-FR" dirty="0"/>
              <a:t>Conséquences de la loi pour l’école et les enseignants : </a:t>
            </a:r>
          </a:p>
        </p:txBody>
      </p:sp>
      <p:sp>
        <p:nvSpPr>
          <p:cNvPr id="3" name="Espace réservé du contenu 2">
            <a:extLst>
              <a:ext uri="{FF2B5EF4-FFF2-40B4-BE49-F238E27FC236}">
                <a16:creationId xmlns:a16="http://schemas.microsoft.com/office/drawing/2014/main" id="{FCE60000-296C-7448-A35F-C880CB7DE174}"/>
              </a:ext>
            </a:extLst>
          </p:cNvPr>
          <p:cNvSpPr>
            <a:spLocks noGrp="1"/>
          </p:cNvSpPr>
          <p:nvPr>
            <p:ph idx="1"/>
          </p:nvPr>
        </p:nvSpPr>
        <p:spPr/>
        <p:txBody>
          <a:bodyPr/>
          <a:lstStyle/>
          <a:p>
            <a:r>
              <a:rPr lang="fr-FR" altLang="fr-FR" dirty="0"/>
              <a:t>Principe d’une</a:t>
            </a:r>
            <a:r>
              <a:rPr lang="fr-FR" altLang="fr-FR" b="1" dirty="0"/>
              <a:t> accessibilité </a:t>
            </a:r>
            <a:r>
              <a:rPr lang="fr-FR" altLang="fr-FR" dirty="0"/>
              <a:t>généralisée pour l’égalité des droits et des chances : </a:t>
            </a:r>
            <a:r>
              <a:rPr lang="fr-FR" altLang="fr-FR" b="1" dirty="0"/>
              <a:t>accessibilité physique et didactique</a:t>
            </a:r>
          </a:p>
          <a:p>
            <a:r>
              <a:rPr lang="fr-FR" altLang="fr-FR" dirty="0"/>
              <a:t>Si besoin droit à des </a:t>
            </a:r>
            <a:r>
              <a:rPr lang="fr-FR" altLang="fr-FR" b="1" dirty="0"/>
              <a:t>compensations </a:t>
            </a:r>
            <a:r>
              <a:rPr lang="fr-FR" altLang="fr-FR" dirty="0"/>
              <a:t>: aide humaine par exemple (AVS) ou dispositif ULIS.</a:t>
            </a:r>
          </a:p>
          <a:p>
            <a:pPr>
              <a:buFont typeface="Symbol" charset="2"/>
              <a:buChar char="Þ"/>
            </a:pPr>
            <a:r>
              <a:rPr lang="fr-FR" b="1" dirty="0"/>
              <a:t>Logique inclusive</a:t>
            </a:r>
          </a:p>
          <a:p>
            <a:pPr>
              <a:buFont typeface="Symbol" charset="2"/>
              <a:buChar char="Þ"/>
            </a:pPr>
            <a:r>
              <a:rPr lang="fr-FR" b="1" dirty="0"/>
              <a:t>Nécessité de repenser les pratiques pédagogiques et les postures professionnelles</a:t>
            </a:r>
          </a:p>
          <a:p>
            <a:pPr>
              <a:buFont typeface="Symbol" charset="2"/>
              <a:buChar char="Þ"/>
            </a:pPr>
            <a:r>
              <a:rPr lang="fr-FR" b="1" dirty="0"/>
              <a:t> Aller vers une société inclusive : </a:t>
            </a:r>
            <a:r>
              <a:rPr lang="fr-FR" dirty="0"/>
              <a:t>changer les fonctionnements sociaux et relationnels sur la base du principe de la non-discrimination et de l’acceptation de la différence (Ch. </a:t>
            </a:r>
            <a:r>
              <a:rPr lang="fr-FR" dirty="0" err="1"/>
              <a:t>Gardou</a:t>
            </a:r>
            <a:r>
              <a:rPr lang="fr-FR" dirty="0"/>
              <a:t>)</a:t>
            </a:r>
            <a:endParaRPr lang="fr-FR" b="1" dirty="0"/>
          </a:p>
          <a:p>
            <a:endParaRPr lang="fr-FR" dirty="0"/>
          </a:p>
        </p:txBody>
      </p:sp>
    </p:spTree>
    <p:extLst>
      <p:ext uri="{BB962C8B-B14F-4D97-AF65-F5344CB8AC3E}">
        <p14:creationId xmlns:p14="http://schemas.microsoft.com/office/powerpoint/2010/main" val="2804887409"/>
      </p:ext>
    </p:extLst>
  </p:cSld>
  <p:clrMapOvr>
    <a:masterClrMapping/>
  </p:clrMapOvr>
</p:sld>
</file>

<file path=ppt/theme/theme1.xml><?xml version="1.0" encoding="utf-8"?>
<a:theme xmlns:a="http://schemas.openxmlformats.org/drawingml/2006/main" name="Rognage">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Rognage</Template>
  <TotalTime>1746</TotalTime>
  <Words>2747</Words>
  <Application>Microsoft Macintosh PowerPoint</Application>
  <PresentationFormat>Grand écran</PresentationFormat>
  <Paragraphs>390</Paragraphs>
  <Slides>76</Slides>
  <Notes>7</Notes>
  <HiddenSlides>0</HiddenSlides>
  <MMClips>2</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76</vt:i4>
      </vt:variant>
    </vt:vector>
  </HeadingPairs>
  <TitlesOfParts>
    <vt:vector size="84" baseType="lpstr">
      <vt:lpstr>Arial</vt:lpstr>
      <vt:lpstr>Calibri</vt:lpstr>
      <vt:lpstr>Franklin Gothic Book</vt:lpstr>
      <vt:lpstr>OpenDyslexicAlta</vt:lpstr>
      <vt:lpstr>Symbol</vt:lpstr>
      <vt:lpstr>Times New Roman</vt:lpstr>
      <vt:lpstr>Wingdings</vt:lpstr>
      <vt:lpstr>Rognage</vt:lpstr>
      <vt:lpstr>          L’inclusion des élèves  à besoins éducatifs particuliers  </vt:lpstr>
      <vt:lpstr>Programme</vt:lpstr>
      <vt:lpstr>Plan de la formation : </vt:lpstr>
      <vt:lpstr>I. Qu’est-ce que l’inclusion ? </vt:lpstr>
      <vt:lpstr>De l’exclusion à l’inclusion…</vt:lpstr>
      <vt:lpstr>Présentation PowerPoint</vt:lpstr>
      <vt:lpstr>2005 : année clé pour la logique inclusive</vt:lpstr>
      <vt:lpstr>Handicap ou situation de handicap ? </vt:lpstr>
      <vt:lpstr>Conséquences de la loi pour l’école et les enseignants : </vt:lpstr>
      <vt:lpstr> II. Handicap et troubles  : des obstacles aux apprentissages</vt:lpstr>
      <vt:lpstr>Différencier difficultés et troubles</vt:lpstr>
      <vt:lpstr>Rendre l’école accessible à tous </vt:lpstr>
      <vt:lpstr>Mise en situation :  8 minutes pour faire cet exercice…</vt:lpstr>
      <vt:lpstr>Présentation PowerPoint</vt:lpstr>
      <vt:lpstr>Présentation PowerPoint</vt:lpstr>
      <vt:lpstr>Présentation PowerPoint</vt:lpstr>
      <vt:lpstr>Théorie de la charge cognitive (A. Tricot)</vt:lpstr>
      <vt:lpstr>RÉGULER LA CHARGE COGNITIVE DES ÉLÈVES, C’EST PRIORITAIREMENT : </vt:lpstr>
      <vt:lpstr>Les différents troubles </vt:lpstr>
      <vt:lpstr>Présentation PowerPoint</vt:lpstr>
      <vt:lpstr>Les principales difficultés rencontrées chez les élèves à besoins particuliers </vt:lpstr>
      <vt:lpstr>Présentation PowerPoint</vt:lpstr>
      <vt:lpstr>    III. Adaptation, différenciation… Complications ?! </vt:lpstr>
      <vt:lpstr>Les enjeux :</vt:lpstr>
      <vt:lpstr>Présentation PowerPoint</vt:lpstr>
      <vt:lpstr>Mise en situation :  Quels leviers pour répondre aux enjeux ? </vt:lpstr>
      <vt:lpstr>Enseigner, apprendre</vt:lpstr>
      <vt:lpstr>Adapter  : atteindre par des voies différentes un objectif pédagogique commun</vt:lpstr>
      <vt:lpstr>Adapter : </vt:lpstr>
      <vt:lpstr>Adapter : Quoi ? Comment ? Pourquoi ?</vt:lpstr>
      <vt:lpstr>Présentation PowerPoint</vt:lpstr>
      <vt:lpstr>1. Adapter le cadre de travail </vt:lpstr>
      <vt:lpstr>1.1. Adapter le temps</vt:lpstr>
      <vt:lpstr>1.2 : Adapter l’espace</vt:lpstr>
      <vt:lpstr>2. Adapter les exigences </vt:lpstr>
      <vt:lpstr>Présentation PowerPoint</vt:lpstr>
      <vt:lpstr>Présentation PowerPoint</vt:lpstr>
      <vt:lpstr>Présentation PowerPoint</vt:lpstr>
      <vt:lpstr>Adapter les examens</vt:lpstr>
      <vt:lpstr>3. Adapter les supports </vt:lpstr>
      <vt:lpstr>Mise en situation : </vt:lpstr>
      <vt:lpstr>3.1. Adapter les documents</vt:lpstr>
      <vt:lpstr>3.2. Adapter la trace écrite</vt:lpstr>
      <vt:lpstr>Présentation PowerPoint</vt:lpstr>
      <vt:lpstr>Présentation PowerPoint</vt:lpstr>
      <vt:lpstr>Présentation PowerPoint</vt:lpstr>
      <vt:lpstr>Présentation PowerPoint</vt:lpstr>
      <vt:lpstr>Proposer d’autres supports pour :</vt:lpstr>
      <vt:lpstr>3. 3   Adapter les consignes</vt:lpstr>
      <vt:lpstr>3.4. Adapter les évaluations</vt:lpstr>
      <vt:lpstr>4. Adapter la pédagogie/ les pratiques de classe</vt:lpstr>
      <vt:lpstr>Mise en situation : se diviser en 25 …</vt:lpstr>
      <vt:lpstr>Présentation PowerPoint</vt:lpstr>
      <vt:lpstr>Présentation PowerPoint</vt:lpstr>
      <vt:lpstr>Des élèves perturbateurs…</vt:lpstr>
      <vt:lpstr>4.1. Différenciation :</vt:lpstr>
      <vt:lpstr>Présentation PowerPoint</vt:lpstr>
      <vt:lpstr>Exemple de leviers de différenciation</vt:lpstr>
      <vt:lpstr>4.2. Collaboration/Coopération</vt:lpstr>
      <vt:lpstr>Présentation PowerPoint</vt:lpstr>
      <vt:lpstr>Présentation PowerPoint</vt:lpstr>
      <vt:lpstr>4.3. Pédagogie de projet </vt:lpstr>
      <vt:lpstr>Comment enseigner au groupe, envisager comme un tout, en même temps qu’à chaque individualité qui le compose ?  </vt:lpstr>
      <vt:lpstr>Présentation PowerPoint</vt:lpstr>
      <vt:lpstr>Présentation PowerPoint</vt:lpstr>
      <vt:lpstr>Présentation PowerPoint</vt:lpstr>
      <vt:lpstr>Présentation PowerPoint</vt:lpstr>
      <vt:lpstr>4.4. Articulation classe/dispositif </vt:lpstr>
      <vt:lpstr>Bilan</vt:lpstr>
      <vt:lpstr>Présentation PowerPoint</vt:lpstr>
      <vt:lpstr>Présentation PowerPoint</vt:lpstr>
      <vt:lpstr>Travailler sur le relationnel </vt:lpstr>
      <vt:lpstr>Présentation PowerPoint</vt:lpstr>
      <vt:lpstr>Présentation PowerPoint</vt:lpstr>
      <vt:lpstr>Présentation PowerPoint</vt:lpstr>
      <vt:lpstr>Elèves perturbateurs. ??????</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L’inclusion des élèves  à besoins éducatifs particuliers  </dc:title>
  <dc:creator>Séverine Curtaud</dc:creator>
  <cp:lastModifiedBy>Séverine Curtaud</cp:lastModifiedBy>
  <cp:revision>156</cp:revision>
  <dcterms:created xsi:type="dcterms:W3CDTF">2018-04-18T09:43:44Z</dcterms:created>
  <dcterms:modified xsi:type="dcterms:W3CDTF">2018-04-19T14:50:06Z</dcterms:modified>
</cp:coreProperties>
</file>