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6" r:id="rId1"/>
    <p:sldMasterId id="2147484078" r:id="rId2"/>
  </p:sldMasterIdLst>
  <p:notesMasterIdLst>
    <p:notesMasterId r:id="rId103"/>
  </p:notesMasterIdLst>
  <p:sldIdLst>
    <p:sldId id="256" r:id="rId3"/>
    <p:sldId id="371" r:id="rId4"/>
    <p:sldId id="333" r:id="rId5"/>
    <p:sldId id="258" r:id="rId6"/>
    <p:sldId id="334" r:id="rId7"/>
    <p:sldId id="262" r:id="rId8"/>
    <p:sldId id="263" r:id="rId9"/>
    <p:sldId id="264" r:id="rId10"/>
    <p:sldId id="265" r:id="rId11"/>
    <p:sldId id="259" r:id="rId12"/>
    <p:sldId id="273" r:id="rId13"/>
    <p:sldId id="268" r:id="rId14"/>
    <p:sldId id="271" r:id="rId15"/>
    <p:sldId id="269" r:id="rId16"/>
    <p:sldId id="279" r:id="rId17"/>
    <p:sldId id="329" r:id="rId18"/>
    <p:sldId id="312" r:id="rId19"/>
    <p:sldId id="267" r:id="rId20"/>
    <p:sldId id="274" r:id="rId21"/>
    <p:sldId id="270" r:id="rId22"/>
    <p:sldId id="260" r:id="rId23"/>
    <p:sldId id="278" r:id="rId24"/>
    <p:sldId id="275" r:id="rId25"/>
    <p:sldId id="280" r:id="rId26"/>
    <p:sldId id="281" r:id="rId27"/>
    <p:sldId id="282" r:id="rId28"/>
    <p:sldId id="369" r:id="rId29"/>
    <p:sldId id="283" r:id="rId30"/>
    <p:sldId id="284" r:id="rId31"/>
    <p:sldId id="285" r:id="rId32"/>
    <p:sldId id="286" r:id="rId33"/>
    <p:sldId id="287" r:id="rId34"/>
    <p:sldId id="339" r:id="rId35"/>
    <p:sldId id="288" r:id="rId36"/>
    <p:sldId id="340" r:id="rId37"/>
    <p:sldId id="290" r:id="rId38"/>
    <p:sldId id="330" r:id="rId39"/>
    <p:sldId id="289" r:id="rId40"/>
    <p:sldId id="291" r:id="rId41"/>
    <p:sldId id="292" r:id="rId42"/>
    <p:sldId id="331" r:id="rId43"/>
    <p:sldId id="293" r:id="rId44"/>
    <p:sldId id="294" r:id="rId45"/>
    <p:sldId id="295" r:id="rId46"/>
    <p:sldId id="296" r:id="rId47"/>
    <p:sldId id="297" r:id="rId48"/>
    <p:sldId id="298" r:id="rId49"/>
    <p:sldId id="299" r:id="rId50"/>
    <p:sldId id="300" r:id="rId51"/>
    <p:sldId id="301" r:id="rId52"/>
    <p:sldId id="370" r:id="rId53"/>
    <p:sldId id="302" r:id="rId54"/>
    <p:sldId id="307" r:id="rId55"/>
    <p:sldId id="303" r:id="rId56"/>
    <p:sldId id="304" r:id="rId57"/>
    <p:sldId id="305" r:id="rId58"/>
    <p:sldId id="306" r:id="rId59"/>
    <p:sldId id="311" r:id="rId60"/>
    <p:sldId id="332" r:id="rId61"/>
    <p:sldId id="308" r:id="rId62"/>
    <p:sldId id="365" r:id="rId63"/>
    <p:sldId id="315" r:id="rId64"/>
    <p:sldId id="314" r:id="rId65"/>
    <p:sldId id="316" r:id="rId66"/>
    <p:sldId id="317" r:id="rId67"/>
    <p:sldId id="337" r:id="rId68"/>
    <p:sldId id="338" r:id="rId69"/>
    <p:sldId id="319" r:id="rId70"/>
    <p:sldId id="366" r:id="rId71"/>
    <p:sldId id="367" r:id="rId72"/>
    <p:sldId id="322" r:id="rId73"/>
    <p:sldId id="323" r:id="rId74"/>
    <p:sldId id="324" r:id="rId75"/>
    <p:sldId id="325" r:id="rId76"/>
    <p:sldId id="364" r:id="rId77"/>
    <p:sldId id="363" r:id="rId78"/>
    <p:sldId id="336" r:id="rId79"/>
    <p:sldId id="342" r:id="rId80"/>
    <p:sldId id="344" r:id="rId81"/>
    <p:sldId id="345" r:id="rId82"/>
    <p:sldId id="346" r:id="rId83"/>
    <p:sldId id="347" r:id="rId84"/>
    <p:sldId id="348" r:id="rId85"/>
    <p:sldId id="349" r:id="rId86"/>
    <p:sldId id="350" r:id="rId87"/>
    <p:sldId id="351" r:id="rId88"/>
    <p:sldId id="352" r:id="rId89"/>
    <p:sldId id="353" r:id="rId90"/>
    <p:sldId id="372" r:id="rId91"/>
    <p:sldId id="354" r:id="rId92"/>
    <p:sldId id="355" r:id="rId93"/>
    <p:sldId id="356" r:id="rId94"/>
    <p:sldId id="357" r:id="rId95"/>
    <p:sldId id="358" r:id="rId96"/>
    <p:sldId id="359" r:id="rId97"/>
    <p:sldId id="360" r:id="rId98"/>
    <p:sldId id="361" r:id="rId99"/>
    <p:sldId id="276" r:id="rId100"/>
    <p:sldId id="277" r:id="rId101"/>
    <p:sldId id="362"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verine Curtaud" initials="SC" lastIdx="3" clrIdx="0">
    <p:extLst>
      <p:ext uri="{19B8F6BF-5375-455C-9EA6-DF929625EA0E}">
        <p15:presenceInfo xmlns:p15="http://schemas.microsoft.com/office/powerpoint/2012/main" userId="fb28b6d068a12d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BBB5"/>
    <a:srgbClr val="BB8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0422"/>
  </p:normalViewPr>
  <p:slideViewPr>
    <p:cSldViewPr snapToGrid="0" snapToObjects="1">
      <p:cViewPr varScale="1">
        <p:scale>
          <a:sx n="91" d="100"/>
          <a:sy n="91" d="100"/>
        </p:scale>
        <p:origin x="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8T12:20:29.252" idx="1">
    <p:pos x="10" y="10"/>
    <p:text/>
    <p:extLst>
      <p:ext uri="{C676402C-5697-4E1C-873F-D02D1690AC5C}">
        <p15:threadingInfo xmlns:p15="http://schemas.microsoft.com/office/powerpoint/2012/main" timeZoneBias="-120"/>
      </p:ext>
    </p:extLst>
  </p:cm>
  <p:cm authorId="1" dt="2018-04-18T12:20:39.959" idx="2">
    <p:pos x="146" y="146"/>
    <p:text/>
    <p:extLst>
      <p:ext uri="{C676402C-5697-4E1C-873F-D02D1690AC5C}">
        <p15:threadingInfo xmlns:p15="http://schemas.microsoft.com/office/powerpoint/2012/main" timeZoneBias="-120"/>
      </p:ext>
    </p:extLst>
  </p:cm>
  <p:cm authorId="1" dt="2018-04-18T12:24:20.722" idx="3">
    <p:pos x="282"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075B3-CB53-C44A-A9A1-81C99BC2E556}" type="datetimeFigureOut">
              <a:rPr lang="fr-FR" smtClean="0"/>
              <a:t>06/05/2018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BC4D-1432-6F49-A6DE-1D058F2BEE5B}" type="slidenum">
              <a:rPr lang="fr-FR" smtClean="0"/>
              <a:t>‹N°›</a:t>
            </a:fld>
            <a:endParaRPr lang="fr-FR"/>
          </a:p>
        </p:txBody>
      </p:sp>
    </p:spTree>
    <p:extLst>
      <p:ext uri="{BB962C8B-B14F-4D97-AF65-F5344CB8AC3E}">
        <p14:creationId xmlns:p14="http://schemas.microsoft.com/office/powerpoint/2010/main" val="113185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a:t>
            </a:fld>
            <a:endParaRPr lang="fr-FR"/>
          </a:p>
        </p:txBody>
      </p:sp>
    </p:spTree>
    <p:extLst>
      <p:ext uri="{BB962C8B-B14F-4D97-AF65-F5344CB8AC3E}">
        <p14:creationId xmlns:p14="http://schemas.microsoft.com/office/powerpoint/2010/main" val="194942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10 minutes</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28</a:t>
            </a:fld>
            <a:endParaRPr lang="fr-FR"/>
          </a:p>
        </p:txBody>
      </p:sp>
    </p:spTree>
    <p:extLst>
      <p:ext uri="{BB962C8B-B14F-4D97-AF65-F5344CB8AC3E}">
        <p14:creationId xmlns:p14="http://schemas.microsoft.com/office/powerpoint/2010/main" val="792190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 sur aménager la classe, </a:t>
            </a:r>
            <a:r>
              <a:rPr lang="fr-FR" dirty="0" err="1"/>
              <a:t>padlet</a:t>
            </a:r>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32</a:t>
            </a:fld>
            <a:endParaRPr lang="fr-FR"/>
          </a:p>
        </p:txBody>
      </p:sp>
    </p:spTree>
    <p:extLst>
      <p:ext uri="{BB962C8B-B14F-4D97-AF65-F5344CB8AC3E}">
        <p14:creationId xmlns:p14="http://schemas.microsoft.com/office/powerpoint/2010/main" val="206476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faire une parenthèse sur les élèves perturbateurs et notamment la partie « le point de vue des élèves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33</a:t>
            </a:fld>
            <a:endParaRPr lang="fr-FR"/>
          </a:p>
        </p:txBody>
      </p:sp>
    </p:spTree>
    <p:extLst>
      <p:ext uri="{BB962C8B-B14F-4D97-AF65-F5344CB8AC3E}">
        <p14:creationId xmlns:p14="http://schemas.microsoft.com/office/powerpoint/2010/main" val="422041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41</a:t>
            </a:fld>
            <a:endParaRPr lang="fr-FR"/>
          </a:p>
        </p:txBody>
      </p:sp>
    </p:spTree>
    <p:extLst>
      <p:ext uri="{BB962C8B-B14F-4D97-AF65-F5344CB8AC3E}">
        <p14:creationId xmlns:p14="http://schemas.microsoft.com/office/powerpoint/2010/main" val="418546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11h30</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42</a:t>
            </a:fld>
            <a:endParaRPr lang="fr-FR"/>
          </a:p>
        </p:txBody>
      </p:sp>
    </p:spTree>
    <p:extLst>
      <p:ext uri="{BB962C8B-B14F-4D97-AF65-F5344CB8AC3E}">
        <p14:creationId xmlns:p14="http://schemas.microsoft.com/office/powerpoint/2010/main" val="1473060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13h</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51</a:t>
            </a:fld>
            <a:endParaRPr lang="fr-FR"/>
          </a:p>
        </p:txBody>
      </p:sp>
    </p:spTree>
    <p:extLst>
      <p:ext uri="{BB962C8B-B14F-4D97-AF65-F5344CB8AC3E}">
        <p14:creationId xmlns:p14="http://schemas.microsoft.com/office/powerpoint/2010/main" val="387585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58</a:t>
            </a:fld>
            <a:endParaRPr lang="fr-FR"/>
          </a:p>
        </p:txBody>
      </p:sp>
    </p:spTree>
    <p:extLst>
      <p:ext uri="{BB962C8B-B14F-4D97-AF65-F5344CB8AC3E}">
        <p14:creationId xmlns:p14="http://schemas.microsoft.com/office/powerpoint/2010/main" val="15118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la tâche mais pas trop pour ne pas dénaturer les enjeux.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59</a:t>
            </a:fld>
            <a:endParaRPr lang="fr-FR"/>
          </a:p>
        </p:txBody>
      </p:sp>
    </p:spTree>
    <p:extLst>
      <p:ext uri="{BB962C8B-B14F-4D97-AF65-F5344CB8AC3E}">
        <p14:creationId xmlns:p14="http://schemas.microsoft.com/office/powerpoint/2010/main" val="346314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62</a:t>
            </a:fld>
            <a:endParaRPr lang="fr-FR"/>
          </a:p>
        </p:txBody>
      </p:sp>
    </p:spTree>
    <p:extLst>
      <p:ext uri="{BB962C8B-B14F-4D97-AF65-F5344CB8AC3E}">
        <p14:creationId xmlns:p14="http://schemas.microsoft.com/office/powerpoint/2010/main" val="3495984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65</a:t>
            </a:fld>
            <a:endParaRPr lang="fr-FR"/>
          </a:p>
        </p:txBody>
      </p:sp>
    </p:spTree>
    <p:extLst>
      <p:ext uri="{BB962C8B-B14F-4D97-AF65-F5344CB8AC3E}">
        <p14:creationId xmlns:p14="http://schemas.microsoft.com/office/powerpoint/2010/main" val="300085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a:t>
            </a:fld>
            <a:endParaRPr lang="fr-FR"/>
          </a:p>
        </p:txBody>
      </p:sp>
    </p:spTree>
    <p:extLst>
      <p:ext uri="{BB962C8B-B14F-4D97-AF65-F5344CB8AC3E}">
        <p14:creationId xmlns:p14="http://schemas.microsoft.com/office/powerpoint/2010/main" val="3243186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a:t>
            </a:r>
            <a:r>
              <a:rPr lang="fr-FR" b="1" dirty="0"/>
              <a:t>niveau 4 donne de meilleur résultat </a:t>
            </a:r>
            <a:r>
              <a:rPr lang="fr-FR" dirty="0"/>
              <a:t>mais nécessite un plus haut niveau d’exigence, inutile de monter dans les niveaux s’il n’y a pas de plus-value : pas besoins d’une activité collaborative si cela n’apporte rien de plus par rapport à une rédaction individuelle. </a:t>
            </a:r>
          </a:p>
          <a:p>
            <a:r>
              <a:rPr lang="fr-FR" dirty="0"/>
              <a:t>- La collaboration n’est pas une tâche, c’est une modalité d’apprentissage qui permet une engagement plus grand dans la tâche. </a:t>
            </a:r>
          </a:p>
          <a:p>
            <a:r>
              <a:rPr lang="fr-FR" dirty="0"/>
              <a:t>- </a:t>
            </a:r>
            <a:r>
              <a:rPr lang="fr-FR" b="1" dirty="0"/>
              <a:t>Si l’on peut réaliser la tâche seul, inutile de demander une activité en groupes </a:t>
            </a:r>
            <a:r>
              <a:rPr lang="fr-FR" dirty="0"/>
              <a:t>(quantité de travail à fournir, niveau d’exigence, impératif d’interaction, rendu final…)</a:t>
            </a:r>
          </a:p>
          <a:p>
            <a:r>
              <a:rPr lang="fr-FR" dirty="0"/>
              <a:t>- </a:t>
            </a:r>
            <a:r>
              <a:rPr lang="fr-FR" b="1" dirty="0"/>
              <a:t>Prendre en compte la difficulté d’être dans le groupe </a:t>
            </a:r>
            <a:r>
              <a:rPr lang="fr-FR" dirty="0"/>
              <a:t>: il ne faut pas s’y sentir menacé socialement  : groupes d’affinité fonctionnent bien . </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67</a:t>
            </a:fld>
            <a:endParaRPr lang="fr-FR"/>
          </a:p>
        </p:txBody>
      </p:sp>
    </p:spTree>
    <p:extLst>
      <p:ext uri="{BB962C8B-B14F-4D97-AF65-F5344CB8AC3E}">
        <p14:creationId xmlns:p14="http://schemas.microsoft.com/office/powerpoint/2010/main" val="3761432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d’évoquer l’étude élèves perturbateurs</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77</a:t>
            </a:fld>
            <a:endParaRPr lang="fr-FR"/>
          </a:p>
        </p:txBody>
      </p:sp>
    </p:spTree>
    <p:extLst>
      <p:ext uri="{BB962C8B-B14F-4D97-AF65-F5344CB8AC3E}">
        <p14:creationId xmlns:p14="http://schemas.microsoft.com/office/powerpoint/2010/main" val="26176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On trouve en effet, dans l’histoire précoce des adolescents présentant des conduites violentes ou des troubles du comportement, des ruptures relationnelles multiples, des carences affectives, dont on a interprété diversement l’impact. L’accent est mis le plus souvent sur les défaillances du narcissisme ainsi occasionnées, et que le processus d’adolescence, fragilisant encore les assises narcissiques, contribue à déstabiliser gravement.</a:t>
            </a:r>
          </a:p>
          <a:p>
            <a:r>
              <a:rPr lang="is-IS" sz="1200" b="1" kern="1200" dirty="0">
                <a:solidFill>
                  <a:schemeClr val="tx1"/>
                </a:solidFill>
                <a:latin typeface="+mn-lt"/>
                <a:ea typeface="+mn-ea"/>
                <a:cs typeface="+mn-cs"/>
              </a:rPr>
              <a:t>24</a:t>
            </a:r>
          </a:p>
          <a:p>
            <a:r>
              <a:rPr lang="fr-FR" sz="1200" b="0" kern="1200" dirty="0">
                <a:solidFill>
                  <a:schemeClr val="tx1"/>
                </a:solidFill>
                <a:latin typeface="+mn-lt"/>
                <a:ea typeface="+mn-ea"/>
                <a:cs typeface="+mn-cs"/>
              </a:rPr>
              <a:t>Reste qu’il faut prendre garde de ne pas glisser vers une recherche de causalité déplacée sur l’extérieur (parents, société, tiers), qui risque d’escamoter l’essentiel : le fonctionnement psychique de chaque individu. </a:t>
            </a:r>
            <a:r>
              <a:rPr lang="fr-FR" sz="1200" b="0" kern="1200">
                <a:solidFill>
                  <a:schemeClr val="tx1"/>
                </a:solidFill>
                <a:latin typeface="+mn-lt"/>
                <a:ea typeface="+mn-ea"/>
                <a:cs typeface="+mn-cs"/>
              </a:rPr>
              <a:t>C’est le sujet lui-même qu’il convient d’appréhender, dans les modalités de l’organisation psychique qu’il a pu façonner, face à certains événements de vie qui ont résonné pour lui de manière particulière et qui n’auraient pas eu le même impact sur un autre que lui.</a:t>
            </a:r>
            <a:endParaRPr lang="fr-F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78</a:t>
            </a:fld>
            <a:endParaRPr lang="fr-FR"/>
          </a:p>
        </p:txBody>
      </p:sp>
    </p:spTree>
    <p:extLst>
      <p:ext uri="{BB962C8B-B14F-4D97-AF65-F5344CB8AC3E}">
        <p14:creationId xmlns:p14="http://schemas.microsoft.com/office/powerpoint/2010/main" val="984915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Souffrance psychique : besoin de soins (</a:t>
            </a:r>
            <a:r>
              <a:rPr lang="fr-FR" dirty="0" err="1"/>
              <a:t>itep</a:t>
            </a:r>
            <a:r>
              <a:rPr lang="fr-FR" dirty="0"/>
              <a:t>)</a:t>
            </a: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79</a:t>
            </a:fld>
            <a:endParaRPr lang="fr-FR"/>
          </a:p>
        </p:txBody>
      </p:sp>
    </p:spTree>
    <p:extLst>
      <p:ext uri="{BB962C8B-B14F-4D97-AF65-F5344CB8AC3E}">
        <p14:creationId xmlns:p14="http://schemas.microsoft.com/office/powerpoint/2010/main" val="1891982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Boimare</a:t>
            </a:r>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83</a:t>
            </a:fld>
            <a:endParaRPr lang="fr-FR"/>
          </a:p>
        </p:txBody>
      </p:sp>
    </p:spTree>
    <p:extLst>
      <p:ext uri="{BB962C8B-B14F-4D97-AF65-F5344CB8AC3E}">
        <p14:creationId xmlns:p14="http://schemas.microsoft.com/office/powerpoint/2010/main" val="3157101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ea typeface="Microsoft YaHei"/>
              </a:rPr>
              <a:t>(Cf. Serge </a:t>
            </a:r>
            <a:r>
              <a:rPr lang="fr-FR" dirty="0" err="1">
                <a:ea typeface="Microsoft YaHei"/>
              </a:rPr>
              <a:t>Boimare</a:t>
            </a:r>
            <a:r>
              <a:rPr lang="fr-FR" dirty="0">
                <a:ea typeface="Microsoft YaHei"/>
              </a:rPr>
              <a:t> : La peur d’apprendre ou Ces enfants empêchés de penser).</a:t>
            </a:r>
            <a:r>
              <a:rPr lang="fr-FR" b="1" dirty="0">
                <a:ea typeface="Microsoft YaHei"/>
              </a:rPr>
              <a:t> </a:t>
            </a: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84</a:t>
            </a:fld>
            <a:endParaRPr lang="fr-FR"/>
          </a:p>
        </p:txBody>
      </p:sp>
    </p:spTree>
    <p:extLst>
      <p:ext uri="{BB962C8B-B14F-4D97-AF65-F5344CB8AC3E}">
        <p14:creationId xmlns:p14="http://schemas.microsoft.com/office/powerpoint/2010/main" val="1063766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8000" b="1" i="1" dirty="0">
                <a:ea typeface="Microsoft YaHei"/>
              </a:rPr>
              <a:t>C’est un travail difficile pour un élève d’ITEP qui croit savoir avant d’apprendre, qui privilégie les réponses immédiat</a:t>
            </a:r>
            <a:endParaRPr lang="fr-FR" sz="8000" i="1" dirty="0">
              <a:ea typeface="Microsoft YaHei"/>
            </a:endParaRP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85</a:t>
            </a:fld>
            <a:endParaRPr lang="fr-FR"/>
          </a:p>
        </p:txBody>
      </p:sp>
    </p:spTree>
    <p:extLst>
      <p:ext uri="{BB962C8B-B14F-4D97-AF65-F5344CB8AC3E}">
        <p14:creationId xmlns:p14="http://schemas.microsoft.com/office/powerpoint/2010/main" val="3518566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a:ea typeface="Microsoft YaHei"/>
              </a:rPr>
              <a:t>(Les processus d'apprentissage / André Tricot - Comment les élèves apprennent).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86</a:t>
            </a:fld>
            <a:endParaRPr lang="fr-FR"/>
          </a:p>
        </p:txBody>
      </p:sp>
    </p:spTree>
    <p:extLst>
      <p:ext uri="{BB962C8B-B14F-4D97-AF65-F5344CB8AC3E}">
        <p14:creationId xmlns:p14="http://schemas.microsoft.com/office/powerpoint/2010/main" val="4130917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Les thèmes des guide d’entretiens</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91</a:t>
            </a:fld>
            <a:endParaRPr lang="fr-FR"/>
          </a:p>
        </p:txBody>
      </p:sp>
    </p:spTree>
    <p:extLst>
      <p:ext uri="{BB962C8B-B14F-4D97-AF65-F5344CB8AC3E}">
        <p14:creationId xmlns:p14="http://schemas.microsoft.com/office/powerpoint/2010/main" val="3171220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 terme « respecter »,  très utilisé par les élèves, peut être précisé après sollicitations dans des énoncés qui apparaissent souvent sous forme de contradictions :</a:t>
            </a:r>
          </a:p>
          <a:p>
            <a:r>
              <a:rPr lang="fr-FR" dirty="0"/>
              <a:t>Équité, bienveillance, autorité</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98</a:t>
            </a:fld>
            <a:endParaRPr lang="fr-FR"/>
          </a:p>
        </p:txBody>
      </p:sp>
    </p:spTree>
    <p:extLst>
      <p:ext uri="{BB962C8B-B14F-4D97-AF65-F5344CB8AC3E}">
        <p14:creationId xmlns:p14="http://schemas.microsoft.com/office/powerpoint/2010/main" val="334855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2005 on parle de situation de handicap, le handicap n’existe que dans un contexte . La personne porteuse de handicap peut ne pas être en situation de handicap dans certains contextes.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8</a:t>
            </a:fld>
            <a:endParaRPr lang="fr-FR"/>
          </a:p>
        </p:txBody>
      </p:sp>
    </p:spTree>
    <p:extLst>
      <p:ext uri="{BB962C8B-B14F-4D97-AF65-F5344CB8AC3E}">
        <p14:creationId xmlns:p14="http://schemas.microsoft.com/office/powerpoint/2010/main" val="4096688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100</a:t>
            </a:fld>
            <a:endParaRPr lang="fr-FR"/>
          </a:p>
        </p:txBody>
      </p:sp>
    </p:spTree>
    <p:extLst>
      <p:ext uri="{BB962C8B-B14F-4D97-AF65-F5344CB8AC3E}">
        <p14:creationId xmlns:p14="http://schemas.microsoft.com/office/powerpoint/2010/main" val="147094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10</a:t>
            </a:fld>
            <a:endParaRPr lang="fr-FR"/>
          </a:p>
        </p:txBody>
      </p:sp>
    </p:spTree>
    <p:extLst>
      <p:ext uri="{BB962C8B-B14F-4D97-AF65-F5344CB8AC3E}">
        <p14:creationId xmlns:p14="http://schemas.microsoft.com/office/powerpoint/2010/main" val="288658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Surcharge cognitive </a:t>
            </a:r>
            <a:r>
              <a:rPr lang="fr-FR" dirty="0"/>
              <a:t>car pour la dyslexie le </a:t>
            </a:r>
            <a:r>
              <a:rPr lang="fr-FR" b="1" dirty="0"/>
              <a:t>mécanisme de décodage est affecté</a:t>
            </a:r>
            <a:r>
              <a:rPr lang="fr-FR" dirty="0"/>
              <a:t>. Comme il n’y a pas une automatisation de la lecture, la charge cognitive extrinsèque est forte ce qui laisse peu de ressources disponible pour la compréhension et la réalisation de la tâche</a:t>
            </a:r>
            <a:r>
              <a:rPr lang="fr-FR" b="1" dirty="0"/>
              <a:t> </a:t>
            </a:r>
            <a:r>
              <a:rPr lang="fr-FR" dirty="0"/>
              <a:t>et cela nuit à l’apprentissage alors que le trouble n’engendre pas de difficultés de compréhension.</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15</a:t>
            </a:fld>
            <a:endParaRPr lang="fr-FR"/>
          </a:p>
        </p:txBody>
      </p:sp>
    </p:spTree>
    <p:extLst>
      <p:ext uri="{BB962C8B-B14F-4D97-AF65-F5344CB8AC3E}">
        <p14:creationId xmlns:p14="http://schemas.microsoft.com/office/powerpoint/2010/main" val="119063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Chez l’adulte, une ­série d’expériences menée par une équipe de Princeton (publiée en 2013 dans </a:t>
            </a:r>
            <a:r>
              <a:rPr lang="fr-FR" sz="1200" i="1" kern="1200" dirty="0">
                <a:solidFill>
                  <a:schemeClr val="tx1"/>
                </a:solidFill>
                <a:effectLst/>
                <a:latin typeface="+mn-lt"/>
                <a:ea typeface="+mn-ea"/>
                <a:cs typeface="+mn-cs"/>
              </a:rPr>
              <a:t>Science</a:t>
            </a:r>
            <a:r>
              <a:rPr lang="fr-FR" sz="1200" kern="1200" dirty="0">
                <a:solidFill>
                  <a:schemeClr val="tx1"/>
                </a:solidFill>
                <a:effectLst/>
                <a:latin typeface="+mn-lt"/>
                <a:ea typeface="+mn-ea"/>
                <a:cs typeface="+mn-cs"/>
              </a:rPr>
              <a:t>) a montré qu’à elle seule, la charge mentale induite par des difficultés financières ampute de 13 points le quotient intellectuel (QI), l’équivalent d’une nuit sans sommeil.  Voir </a:t>
            </a:r>
            <a:r>
              <a:rPr lang="fr-FR" sz="1200" kern="1200">
                <a:solidFill>
                  <a:schemeClr val="tx1"/>
                </a:solidFill>
                <a:effectLst/>
                <a:latin typeface="+mn-lt"/>
                <a:ea typeface="+mn-ea"/>
                <a:cs typeface="+mn-cs"/>
              </a:rPr>
              <a:t>padlet</a:t>
            </a:r>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16</a:t>
            </a:fld>
            <a:endParaRPr lang="fr-FR"/>
          </a:p>
        </p:txBody>
      </p:sp>
    </p:spTree>
    <p:extLst>
      <p:ext uri="{BB962C8B-B14F-4D97-AF65-F5344CB8AC3E}">
        <p14:creationId xmlns:p14="http://schemas.microsoft.com/office/powerpoint/2010/main" val="243644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Affecte le comportement, l’attitude face au travail, la compréhension, l’expression, l’organisation, la mémorisation. </a:t>
            </a:r>
          </a:p>
          <a:p>
            <a:r>
              <a:rPr lang="fr-FR" dirty="0"/>
              <a:t>Enjeux, trouver les étayages adaptés pour chaque élève ! </a:t>
            </a:r>
          </a:p>
          <a:p>
            <a:r>
              <a:rPr lang="fr-FR" dirty="0"/>
              <a:t>Nécessité de prendre en compte l’élève dans sa globalité</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20</a:t>
            </a:fld>
            <a:endParaRPr lang="fr-FR"/>
          </a:p>
        </p:txBody>
      </p:sp>
    </p:spTree>
    <p:extLst>
      <p:ext uri="{BB962C8B-B14F-4D97-AF65-F5344CB8AC3E}">
        <p14:creationId xmlns:p14="http://schemas.microsoft.com/office/powerpoint/2010/main" val="404133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 h</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21</a:t>
            </a:fld>
            <a:endParaRPr lang="fr-FR"/>
          </a:p>
        </p:txBody>
      </p:sp>
    </p:spTree>
    <p:extLst>
      <p:ext uri="{BB962C8B-B14F-4D97-AF65-F5344CB8AC3E}">
        <p14:creationId xmlns:p14="http://schemas.microsoft.com/office/powerpoint/2010/main" val="38557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Pause 10h30</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25</a:t>
            </a:fld>
            <a:endParaRPr lang="fr-FR"/>
          </a:p>
        </p:txBody>
      </p:sp>
    </p:spTree>
    <p:extLst>
      <p:ext uri="{BB962C8B-B14F-4D97-AF65-F5344CB8AC3E}">
        <p14:creationId xmlns:p14="http://schemas.microsoft.com/office/powerpoint/2010/main" val="254314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06768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48418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66089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852067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52043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149496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5/6/18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37037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5/6/18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9204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5/6/18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03290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5/6/18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2166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70222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82212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28336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65237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31668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51980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5/6/18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79033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5/6/18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58056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5/6/18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43164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5/6/18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94921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1345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5/6/18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43979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5/6/18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31714824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5/6/18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25860061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adlet.com/seportable/4nrvjl46opx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mooc.f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9FE8-2485-524B-87E5-D45256ECD018}"/>
              </a:ext>
            </a:extLst>
          </p:cNvPr>
          <p:cNvSpPr>
            <a:spLocks noGrp="1"/>
          </p:cNvSpPr>
          <p:nvPr>
            <p:ph type="ctrTitle"/>
          </p:nvPr>
        </p:nvSpPr>
        <p:spPr>
          <a:xfrm>
            <a:off x="1938871" y="928469"/>
            <a:ext cx="8313742" cy="2804082"/>
          </a:xfrm>
        </p:spPr>
        <p:txBody>
          <a:bodyPr>
            <a:normAutofit fontScale="90000"/>
          </a:bodyPr>
          <a:lstStyle/>
          <a:p>
            <a:pPr marL="0" indent="0" algn="l"/>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r>
              <a:rPr lang="fr-FR" sz="4000" b="1" dirty="0"/>
              <a:t>L’inclusion des élèves </a:t>
            </a:r>
            <a:br>
              <a:rPr lang="fr-FR" sz="4000" b="1" dirty="0"/>
            </a:br>
            <a:r>
              <a:rPr lang="fr-FR" sz="4000" b="1" dirty="0"/>
              <a:t>à besoins éducatifs particuliers</a:t>
            </a:r>
            <a:br>
              <a:rPr lang="fr-FR" sz="9600" b="1" dirty="0"/>
            </a:br>
            <a:br>
              <a:rPr lang="fr-FR" sz="4800" b="1" dirty="0"/>
            </a:br>
            <a:endParaRPr lang="fr-FR" dirty="0"/>
          </a:p>
        </p:txBody>
      </p:sp>
      <p:sp>
        <p:nvSpPr>
          <p:cNvPr id="3" name="Sous-titre 2">
            <a:extLst>
              <a:ext uri="{FF2B5EF4-FFF2-40B4-BE49-F238E27FC236}">
                <a16:creationId xmlns:a16="http://schemas.microsoft.com/office/drawing/2014/main" id="{3F6148A0-07E5-CD49-9911-0799560AF704}"/>
              </a:ext>
            </a:extLst>
          </p:cNvPr>
          <p:cNvSpPr>
            <a:spLocks noGrp="1"/>
          </p:cNvSpPr>
          <p:nvPr>
            <p:ph type="subTitle" idx="1"/>
          </p:nvPr>
        </p:nvSpPr>
        <p:spPr>
          <a:xfrm>
            <a:off x="705237" y="2383436"/>
            <a:ext cx="7802000" cy="3328411"/>
          </a:xfrm>
        </p:spPr>
        <p:txBody>
          <a:bodyPr>
            <a:normAutofit/>
          </a:bodyPr>
          <a:lstStyle/>
          <a:p>
            <a:pPr algn="l"/>
            <a:r>
              <a:rPr lang="fr-FR" sz="2400" b="1" dirty="0">
                <a:solidFill>
                  <a:schemeClr val="bg1"/>
                </a:solidFill>
              </a:rPr>
              <a:t>Objectifs : </a:t>
            </a:r>
            <a:endParaRPr lang="fr-FR" sz="2400" dirty="0"/>
          </a:p>
          <a:p>
            <a:pPr algn="l"/>
            <a:r>
              <a:rPr lang="fr-FR" sz="2400" dirty="0"/>
              <a:t> -  Réfléchir des </a:t>
            </a:r>
            <a:r>
              <a:rPr lang="fr-FR" sz="2400" b="1" dirty="0"/>
              <a:t>pratiques pédagogiques adaptées </a:t>
            </a:r>
            <a:r>
              <a:rPr lang="fr-FR" sz="2400" dirty="0"/>
              <a:t>aux besoins éducatifs particuliers</a:t>
            </a:r>
          </a:p>
          <a:p>
            <a:pPr algn="l">
              <a:buFontTx/>
              <a:buChar char="-"/>
            </a:pPr>
            <a:r>
              <a:rPr lang="fr-FR" sz="2400" dirty="0"/>
              <a:t>- Penser les notions d</a:t>
            </a:r>
            <a:r>
              <a:rPr lang="fr-FR" sz="2400" b="1" dirty="0"/>
              <a:t>’inclusion</a:t>
            </a:r>
            <a:r>
              <a:rPr lang="fr-FR" sz="2400" dirty="0"/>
              <a:t>, </a:t>
            </a:r>
            <a:r>
              <a:rPr lang="fr-FR" sz="2400" b="1" dirty="0"/>
              <a:t>d’adaptation</a:t>
            </a:r>
            <a:r>
              <a:rPr lang="fr-FR" sz="2400" dirty="0"/>
              <a:t> et de </a:t>
            </a:r>
            <a:r>
              <a:rPr lang="fr-FR" sz="2400" b="1" dirty="0"/>
              <a:t>différenciation</a:t>
            </a:r>
          </a:p>
          <a:p>
            <a:pPr algn="l">
              <a:buFontTx/>
              <a:buChar char="-"/>
            </a:pPr>
            <a:r>
              <a:rPr lang="fr-FR" sz="2400" dirty="0"/>
              <a:t> - Acquérir des </a:t>
            </a:r>
            <a:r>
              <a:rPr lang="fr-FR" sz="2400" b="1" dirty="0"/>
              <a:t>outils de différenciation</a:t>
            </a:r>
            <a:endParaRPr lang="fr-FR" sz="2400" dirty="0"/>
          </a:p>
          <a:p>
            <a:endParaRPr lang="fr-FR" dirty="0"/>
          </a:p>
          <a:p>
            <a:endParaRPr lang="fr-FR" dirty="0"/>
          </a:p>
          <a:p>
            <a:endParaRPr lang="fr-FR" dirty="0"/>
          </a:p>
          <a:p>
            <a:endParaRPr lang="fr-FR" dirty="0"/>
          </a:p>
          <a:p>
            <a:endParaRPr lang="fr-FR" dirty="0"/>
          </a:p>
          <a:p>
            <a:endParaRPr lang="fr-FR" dirty="0"/>
          </a:p>
          <a:p>
            <a:pPr algn="l"/>
            <a:endParaRPr lang="fr-FR" dirty="0"/>
          </a:p>
        </p:txBody>
      </p:sp>
      <p:sp>
        <p:nvSpPr>
          <p:cNvPr id="4" name="Sous-titre 2">
            <a:extLst>
              <a:ext uri="{FF2B5EF4-FFF2-40B4-BE49-F238E27FC236}">
                <a16:creationId xmlns:a16="http://schemas.microsoft.com/office/drawing/2014/main" id="{7DBA17B1-F18F-8149-AA42-089B331622D6}"/>
              </a:ext>
            </a:extLst>
          </p:cNvPr>
          <p:cNvSpPr txBox="1">
            <a:spLocks/>
          </p:cNvSpPr>
          <p:nvPr/>
        </p:nvSpPr>
        <p:spPr>
          <a:xfrm>
            <a:off x="978105" y="5949035"/>
            <a:ext cx="6831673" cy="189773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endParaRPr lang="fr-FR" dirty="0"/>
          </a:p>
          <a:p>
            <a:endParaRPr lang="fr-FR" dirty="0"/>
          </a:p>
          <a:p>
            <a:endParaRPr lang="fr-FR" dirty="0"/>
          </a:p>
          <a:p>
            <a:endParaRPr lang="fr-FR" dirty="0"/>
          </a:p>
          <a:p>
            <a:endParaRPr lang="fr-FR" dirty="0"/>
          </a:p>
          <a:p>
            <a:pPr algn="l"/>
            <a:endParaRPr lang="fr-FR" dirty="0"/>
          </a:p>
        </p:txBody>
      </p:sp>
      <p:sp>
        <p:nvSpPr>
          <p:cNvPr id="5" name="Sous-titre 2">
            <a:extLst>
              <a:ext uri="{FF2B5EF4-FFF2-40B4-BE49-F238E27FC236}">
                <a16:creationId xmlns:a16="http://schemas.microsoft.com/office/drawing/2014/main" id="{81C0031C-81CF-8646-9E6E-9866A2A7F411}"/>
              </a:ext>
            </a:extLst>
          </p:cNvPr>
          <p:cNvSpPr txBox="1">
            <a:spLocks/>
          </p:cNvSpPr>
          <p:nvPr/>
        </p:nvSpPr>
        <p:spPr>
          <a:xfrm>
            <a:off x="8938615" y="6059702"/>
            <a:ext cx="6831673" cy="838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Collège de </a:t>
            </a:r>
            <a:r>
              <a:rPr lang="fr-FR" dirty="0" err="1"/>
              <a:t>Frouzins</a:t>
            </a:r>
            <a:endParaRPr lang="fr-FR" dirty="0"/>
          </a:p>
          <a:p>
            <a:pPr algn="l"/>
            <a:r>
              <a:rPr lang="fr-FR" dirty="0"/>
              <a:t>Mai 2018</a:t>
            </a:r>
          </a:p>
          <a:p>
            <a:pPr algn="l"/>
            <a:endParaRPr lang="fr-FR" dirty="0"/>
          </a:p>
          <a:p>
            <a:pPr algn="l"/>
            <a:endParaRPr lang="fr-FR" dirty="0"/>
          </a:p>
          <a:p>
            <a:pPr algn="l"/>
            <a:endParaRPr lang="fr-FR" dirty="0"/>
          </a:p>
          <a:p>
            <a:pPr algn="l"/>
            <a:endParaRPr lang="fr-FR" dirty="0"/>
          </a:p>
          <a:p>
            <a:pPr algn="l"/>
            <a:endParaRPr lang="fr-FR" dirty="0"/>
          </a:p>
          <a:p>
            <a:pPr algn="l"/>
            <a:endParaRPr lang="fr-FR" dirty="0"/>
          </a:p>
        </p:txBody>
      </p:sp>
      <p:sp>
        <p:nvSpPr>
          <p:cNvPr id="9" name="ZoneTexte 8">
            <a:extLst>
              <a:ext uri="{FF2B5EF4-FFF2-40B4-BE49-F238E27FC236}">
                <a16:creationId xmlns:a16="http://schemas.microsoft.com/office/drawing/2014/main" id="{802D6055-AACC-B849-924B-CDE5C7E86E93}"/>
              </a:ext>
            </a:extLst>
          </p:cNvPr>
          <p:cNvSpPr txBox="1"/>
          <p:nvPr/>
        </p:nvSpPr>
        <p:spPr>
          <a:xfrm>
            <a:off x="520505" y="92846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54003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57C5-3740-8245-A031-6527F5B1DDAF}"/>
              </a:ext>
            </a:extLst>
          </p:cNvPr>
          <p:cNvSpPr>
            <a:spLocks noGrp="1"/>
          </p:cNvSpPr>
          <p:nvPr>
            <p:ph type="ctrTitle"/>
          </p:nvPr>
        </p:nvSpPr>
        <p:spPr>
          <a:xfrm>
            <a:off x="655954" y="1822229"/>
            <a:ext cx="8361229" cy="2098226"/>
          </a:xfrm>
        </p:spPr>
        <p:txBody>
          <a:bodyPr>
            <a:normAutofit fontScale="90000"/>
          </a:bodyPr>
          <a:lstStyle/>
          <a:p>
            <a:br>
              <a:rPr lang="fr-FR" b="1" dirty="0"/>
            </a:br>
            <a:r>
              <a:rPr lang="fr-FR" b="1" dirty="0"/>
              <a:t>II. Handicap et troubles  : </a:t>
            </a:r>
            <a:r>
              <a:rPr lang="fr-FR" sz="4000" b="1" dirty="0"/>
              <a:t>des obstacles aux apprentissages</a:t>
            </a:r>
            <a:endParaRPr lang="fr-FR" sz="4000" dirty="0"/>
          </a:p>
        </p:txBody>
      </p:sp>
    </p:spTree>
    <p:extLst>
      <p:ext uri="{BB962C8B-B14F-4D97-AF65-F5344CB8AC3E}">
        <p14:creationId xmlns:p14="http://schemas.microsoft.com/office/powerpoint/2010/main" val="2809863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contrat implicite</a:t>
            </a:r>
          </a:p>
        </p:txBody>
      </p:sp>
      <p:sp>
        <p:nvSpPr>
          <p:cNvPr id="3" name="Espace réservé du contenu 2"/>
          <p:cNvSpPr>
            <a:spLocks noGrp="1"/>
          </p:cNvSpPr>
          <p:nvPr>
            <p:ph idx="1"/>
          </p:nvPr>
        </p:nvSpPr>
        <p:spPr>
          <a:xfrm>
            <a:off x="3567659" y="749508"/>
            <a:ext cx="7884826" cy="5396459"/>
          </a:xfrm>
        </p:spPr>
        <p:txBody>
          <a:bodyPr>
            <a:normAutofit/>
          </a:bodyPr>
          <a:lstStyle/>
          <a:p>
            <a:pPr>
              <a:lnSpc>
                <a:spcPct val="150000"/>
              </a:lnSpc>
            </a:pPr>
            <a:r>
              <a:rPr lang="fr-FR" dirty="0"/>
              <a:t>Les témoignages des enseignants et des élèves rencontrés nous conduisent à confirmer l’hypothèse de l’existence d’un contrat implicite entre l’élève dit «  perturbateur  » et l’enseignant dit « contenant  ». </a:t>
            </a:r>
          </a:p>
          <a:p>
            <a:pPr>
              <a:lnSpc>
                <a:spcPct val="150000"/>
              </a:lnSpc>
            </a:pPr>
            <a:r>
              <a:rPr lang="fr-FR" dirty="0"/>
              <a:t>Ce contrat intègre le contrat didactique mis en évidence par Brousseau, soit les règles implicites ou explicites qui régissent le partage des responsabilités relativement au savoir mobilisé ou structuré, entre l’enseignant et l’élève.</a:t>
            </a:r>
          </a:p>
          <a:p>
            <a:pPr>
              <a:lnSpc>
                <a:spcPct val="150000"/>
              </a:lnSpc>
            </a:pPr>
            <a:r>
              <a:rPr lang="fr-FR" dirty="0"/>
              <a:t> Mais il implique également un accord implicite entre l’enseignant et l’élève perturbateur concernant le cadre de travail dans la classe ainsi que la construction d’une relation de qualité. </a:t>
            </a:r>
          </a:p>
        </p:txBody>
      </p:sp>
    </p:spTree>
    <p:extLst>
      <p:ext uri="{BB962C8B-B14F-4D97-AF65-F5344CB8AC3E}">
        <p14:creationId xmlns:p14="http://schemas.microsoft.com/office/powerpoint/2010/main" val="191102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F3E1-4923-8B42-B755-A251601686E8}"/>
              </a:ext>
            </a:extLst>
          </p:cNvPr>
          <p:cNvSpPr>
            <a:spLocks noGrp="1"/>
          </p:cNvSpPr>
          <p:nvPr>
            <p:ph type="title"/>
          </p:nvPr>
        </p:nvSpPr>
        <p:spPr/>
        <p:txBody>
          <a:bodyPr/>
          <a:lstStyle/>
          <a:p>
            <a:r>
              <a:rPr lang="fr-FR" dirty="0"/>
              <a:t>Différencier difficultés et troubles</a:t>
            </a:r>
          </a:p>
        </p:txBody>
      </p:sp>
      <p:sp>
        <p:nvSpPr>
          <p:cNvPr id="3" name="Espace réservé du contenu 2">
            <a:extLst>
              <a:ext uri="{FF2B5EF4-FFF2-40B4-BE49-F238E27FC236}">
                <a16:creationId xmlns:a16="http://schemas.microsoft.com/office/drawing/2014/main" id="{893E88FF-A3B3-3D4B-9A58-098C61E592D0}"/>
              </a:ext>
            </a:extLst>
          </p:cNvPr>
          <p:cNvSpPr>
            <a:spLocks noGrp="1"/>
          </p:cNvSpPr>
          <p:nvPr>
            <p:ph idx="1"/>
          </p:nvPr>
        </p:nvSpPr>
        <p:spPr/>
        <p:txBody>
          <a:bodyPr>
            <a:normAutofit/>
          </a:bodyPr>
          <a:lstStyle/>
          <a:p>
            <a:pPr>
              <a:lnSpc>
                <a:spcPct val="150000"/>
              </a:lnSpc>
            </a:pPr>
            <a:r>
              <a:rPr lang="fr-FR" dirty="0"/>
              <a:t>La </a:t>
            </a:r>
            <a:r>
              <a:rPr lang="fr-FR" sz="2600" b="1" dirty="0"/>
              <a:t>difficulté</a:t>
            </a:r>
            <a:r>
              <a:rPr lang="fr-FR" dirty="0"/>
              <a:t> fait partie de l’apprentissage. Sa prise en charge concerne tous les enseignants. C’est lorsqu’elle devient trop importante qu’une prise en charge particulière se met en place. </a:t>
            </a:r>
          </a:p>
          <a:p>
            <a:pPr>
              <a:lnSpc>
                <a:spcPct val="150000"/>
              </a:lnSpc>
            </a:pPr>
            <a:r>
              <a:rPr lang="fr-FR" dirty="0"/>
              <a:t>Le </a:t>
            </a:r>
            <a:r>
              <a:rPr lang="fr-FR" sz="2600" b="1" dirty="0"/>
              <a:t>trouble des apprentissages </a:t>
            </a:r>
            <a:r>
              <a:rPr lang="fr-FR" dirty="0"/>
              <a:t>est un </a:t>
            </a:r>
            <a:r>
              <a:rPr lang="fr-FR" b="1" i="1" dirty="0"/>
              <a:t>dysfonctionnement dans le processus d’acquisition des connaissances.</a:t>
            </a:r>
            <a:r>
              <a:rPr lang="fr-FR" dirty="0"/>
              <a:t> Il peut avoir </a:t>
            </a:r>
            <a:r>
              <a:rPr lang="fr-FR" i="1" dirty="0"/>
              <a:t>différentes origines</a:t>
            </a:r>
            <a:r>
              <a:rPr lang="fr-FR" dirty="0"/>
              <a:t>, psychologiques, cognitive ou psychomotrice. Il est spécifique à la fonction cognitive touchée : il y a donc des troubles de l’apprentissage liés au langage, à l’attention mais aussi à des compétences spécifiques comme la lecture, l’orthographe, l’arithmétique…</a:t>
            </a:r>
          </a:p>
        </p:txBody>
      </p:sp>
    </p:spTree>
    <p:extLst>
      <p:ext uri="{BB962C8B-B14F-4D97-AF65-F5344CB8AC3E}">
        <p14:creationId xmlns:p14="http://schemas.microsoft.com/office/powerpoint/2010/main" val="33142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DD7FC-7EBE-A141-A486-642591644F6A}"/>
              </a:ext>
            </a:extLst>
          </p:cNvPr>
          <p:cNvSpPr>
            <a:spLocks noGrp="1"/>
          </p:cNvSpPr>
          <p:nvPr>
            <p:ph type="title"/>
          </p:nvPr>
        </p:nvSpPr>
        <p:spPr/>
        <p:txBody>
          <a:bodyPr>
            <a:normAutofit/>
          </a:bodyPr>
          <a:lstStyle/>
          <a:p>
            <a:r>
              <a:rPr lang="fr-FR" dirty="0"/>
              <a:t>Mise en situation : </a:t>
            </a:r>
            <a:br>
              <a:rPr lang="fr-FR" b="1" dirty="0"/>
            </a:br>
            <a:r>
              <a:rPr lang="fr-FR" sz="2800" dirty="0"/>
              <a:t>8 minutes pour faire cet exercice</a:t>
            </a:r>
            <a:r>
              <a:rPr lang="is-IS" sz="2800" dirty="0"/>
              <a:t>…</a:t>
            </a:r>
            <a:endParaRPr lang="fr-FR" sz="2800" dirty="0"/>
          </a:p>
        </p:txBody>
      </p:sp>
      <p:sp>
        <p:nvSpPr>
          <p:cNvPr id="3" name="Espace réservé du contenu 2">
            <a:extLst>
              <a:ext uri="{FF2B5EF4-FFF2-40B4-BE49-F238E27FC236}">
                <a16:creationId xmlns:a16="http://schemas.microsoft.com/office/drawing/2014/main" id="{96B8FDF6-55EA-DB4A-9482-50DB9E3B613E}"/>
              </a:ext>
            </a:extLst>
          </p:cNvPr>
          <p:cNvSpPr>
            <a:spLocks noGrp="1"/>
          </p:cNvSpPr>
          <p:nvPr>
            <p:ph idx="1"/>
          </p:nvPr>
        </p:nvSpPr>
        <p:spPr>
          <a:xfrm>
            <a:off x="3721735" y="1393991"/>
            <a:ext cx="7326775" cy="4444678"/>
          </a:xfrm>
        </p:spPr>
        <p:txBody>
          <a:bodyPr>
            <a:normAutofit/>
          </a:bodyPr>
          <a:lstStyle/>
          <a:p>
            <a:pPr marL="0" indent="0">
              <a:buNone/>
            </a:pPr>
            <a:r>
              <a:rPr lang="fr-FR" sz="2800" dirty="0"/>
              <a:t>Monsieur </a:t>
            </a:r>
            <a:r>
              <a:rPr lang="fr-FR" sz="2800" dirty="0" err="1"/>
              <a:t>etma</a:t>
            </a:r>
            <a:r>
              <a:rPr lang="fr-FR" sz="2800" dirty="0"/>
              <a:t> </a:t>
            </a:r>
            <a:r>
              <a:rPr lang="fr-FR" sz="2800" dirty="0" err="1"/>
              <a:t>damare</a:t>
            </a:r>
            <a:r>
              <a:rPr lang="fr-FR" sz="2800" dirty="0"/>
              <a:t> </a:t>
            </a:r>
            <a:r>
              <a:rPr lang="fr-FR" sz="2800" dirty="0" err="1"/>
              <a:t>novon</a:t>
            </a:r>
            <a:r>
              <a:rPr lang="fr-FR" sz="2800" dirty="0"/>
              <a:t> </a:t>
            </a:r>
            <a:r>
              <a:rPr lang="fr-FR" sz="2800" dirty="0" err="1"/>
              <a:t>deupari</a:t>
            </a:r>
            <a:r>
              <a:rPr lang="fr-FR" sz="2800" dirty="0"/>
              <a:t> </a:t>
            </a:r>
            <a:r>
              <a:rPr lang="fr-FR" sz="2800" dirty="0" err="1"/>
              <a:t>achameau</a:t>
            </a:r>
            <a:r>
              <a:rPr lang="fr-FR" sz="2800" dirty="0"/>
              <a:t> nit. </a:t>
            </a:r>
            <a:r>
              <a:rPr lang="fr-FR" sz="2800" dirty="0" err="1"/>
              <a:t>Ladisten</a:t>
            </a:r>
            <a:r>
              <a:rPr lang="fr-FR" sz="2800" dirty="0"/>
              <a:t> cet deux 600 Km </a:t>
            </a:r>
            <a:r>
              <a:rPr lang="fr-FR" sz="2800" dirty="0" err="1"/>
              <a:t>lavoix</a:t>
            </a:r>
            <a:r>
              <a:rPr lang="fr-FR" sz="2800" dirty="0"/>
              <a:t> </a:t>
            </a:r>
            <a:r>
              <a:rPr lang="fr-FR" sz="2800" dirty="0" err="1"/>
              <a:t>tureconsso</a:t>
            </a:r>
            <a:r>
              <a:rPr lang="fr-FR" sz="2800" dirty="0"/>
              <a:t> me 10 </a:t>
            </a:r>
            <a:r>
              <a:rPr lang="fr-FR" sz="2800" dirty="0" err="1"/>
              <a:t>litr</a:t>
            </a:r>
            <a:r>
              <a:rPr lang="fr-FR" sz="2800" dirty="0"/>
              <a:t> </a:t>
            </a:r>
            <a:r>
              <a:rPr lang="fr-FR" sz="2800" dirty="0" err="1"/>
              <a:t>rausan</a:t>
            </a:r>
            <a:r>
              <a:rPr lang="fr-FR" sz="2800" dirty="0"/>
              <a:t> </a:t>
            </a:r>
            <a:r>
              <a:rPr lang="fr-FR" sz="2800" dirty="0" err="1"/>
              <a:t>quil</a:t>
            </a:r>
            <a:r>
              <a:rPr lang="fr-FR" sz="2800" dirty="0"/>
              <a:t> </a:t>
            </a:r>
            <a:r>
              <a:rPr lang="fr-FR" sz="2800" dirty="0" err="1"/>
              <a:t>aumaître</a:t>
            </a:r>
            <a:r>
              <a:rPr lang="fr-FR" sz="2800" dirty="0"/>
              <a:t>. </a:t>
            </a:r>
            <a:r>
              <a:rPr lang="fr-FR" sz="2800" dirty="0" err="1"/>
              <a:t>Ilfocon</a:t>
            </a:r>
            <a:r>
              <a:rPr lang="fr-FR" sz="2800" dirty="0"/>
              <a:t> thé 18€ deux </a:t>
            </a:r>
            <a:r>
              <a:rPr lang="fr-FR" sz="2800" dirty="0" err="1"/>
              <a:t>pé</a:t>
            </a:r>
            <a:r>
              <a:rPr lang="fr-FR" sz="2800" dirty="0"/>
              <a:t> âge d'aux </a:t>
            </a:r>
            <a:r>
              <a:rPr lang="fr-FR" sz="2800" dirty="0" err="1"/>
              <a:t>taurou</a:t>
            </a:r>
            <a:r>
              <a:rPr lang="fr-FR" sz="2800" dirty="0"/>
              <a:t> </a:t>
            </a:r>
            <a:r>
              <a:rPr lang="fr-FR" sz="2800" dirty="0" err="1"/>
              <a:t>tet</a:t>
            </a:r>
            <a:r>
              <a:rPr lang="fr-FR" sz="2800" dirty="0"/>
              <a:t> 8€ </a:t>
            </a:r>
            <a:r>
              <a:rPr lang="fr-FR" sz="2800" dirty="0" err="1"/>
              <a:t>dere</a:t>
            </a:r>
            <a:r>
              <a:rPr lang="fr-FR" sz="2800" dirty="0"/>
              <a:t> </a:t>
            </a:r>
            <a:r>
              <a:rPr lang="fr-FR" sz="2800" dirty="0" err="1"/>
              <a:t>papour</a:t>
            </a:r>
            <a:r>
              <a:rPr lang="fr-FR" sz="2800" dirty="0"/>
              <a:t> </a:t>
            </a:r>
            <a:r>
              <a:rPr lang="fr-FR" sz="2800" dirty="0" err="1"/>
              <a:t>désjeu</a:t>
            </a:r>
            <a:r>
              <a:rPr lang="fr-FR" sz="2800" dirty="0"/>
              <a:t> </a:t>
            </a:r>
            <a:r>
              <a:rPr lang="fr-FR" sz="2800" dirty="0" err="1"/>
              <a:t>néleumidit</a:t>
            </a:r>
            <a:r>
              <a:rPr lang="fr-FR" sz="2800" dirty="0"/>
              <a:t>. Les sens </a:t>
            </a:r>
            <a:r>
              <a:rPr lang="fr-FR" sz="2800" dirty="0" err="1"/>
              <a:t>kou</a:t>
            </a:r>
            <a:r>
              <a:rPr lang="fr-FR" sz="2800" dirty="0"/>
              <a:t> tes 1€ </a:t>
            </a:r>
            <a:r>
              <a:rPr lang="fr-FR" sz="2800" dirty="0" err="1"/>
              <a:t>leli</a:t>
            </a:r>
            <a:r>
              <a:rPr lang="fr-FR" sz="2800" dirty="0"/>
              <a:t> </a:t>
            </a:r>
            <a:r>
              <a:rPr lang="fr-FR" sz="2800" dirty="0" err="1"/>
              <a:t>treu</a:t>
            </a:r>
            <a:r>
              <a:rPr lang="fr-FR" sz="2800" dirty="0"/>
              <a:t> </a:t>
            </a:r>
            <a:r>
              <a:rPr lang="fr-FR" sz="2800" dirty="0" err="1"/>
              <a:t>ilpar</a:t>
            </a:r>
            <a:r>
              <a:rPr lang="fr-FR" sz="2800" dirty="0"/>
              <a:t> ta 8 </a:t>
            </a:r>
            <a:r>
              <a:rPr lang="fr-FR" sz="2800" dirty="0" err="1"/>
              <a:t>eureh</a:t>
            </a:r>
            <a:r>
              <a:rPr lang="fr-FR" sz="2800" dirty="0"/>
              <a:t>. </a:t>
            </a:r>
            <a:r>
              <a:rPr lang="fr-FR" sz="2800" dirty="0" err="1"/>
              <a:t>Kélai</a:t>
            </a:r>
            <a:r>
              <a:rPr lang="fr-FR" sz="2800" dirty="0"/>
              <a:t> </a:t>
            </a:r>
            <a:r>
              <a:rPr lang="fr-FR" sz="2800" dirty="0" err="1"/>
              <a:t>laconso</a:t>
            </a:r>
            <a:r>
              <a:rPr lang="fr-FR" sz="2800" dirty="0"/>
              <a:t> mas </a:t>
            </a:r>
            <a:r>
              <a:rPr lang="fr-FR" sz="2800" dirty="0" err="1"/>
              <a:t>siondes</a:t>
            </a:r>
            <a:r>
              <a:rPr lang="fr-FR" sz="2800" dirty="0"/>
              <a:t> sans ? </a:t>
            </a:r>
          </a:p>
          <a:p>
            <a:pPr marL="0" indent="0">
              <a:buNone/>
            </a:pPr>
            <a:r>
              <a:rPr lang="fr-FR" sz="2800" dirty="0" err="1"/>
              <a:t>Quélai</a:t>
            </a:r>
            <a:r>
              <a:rPr lang="fr-FR" sz="2800" dirty="0"/>
              <a:t> </a:t>
            </a:r>
            <a:r>
              <a:rPr lang="fr-FR" sz="2800" dirty="0" err="1"/>
              <a:t>ladaipan</a:t>
            </a:r>
            <a:r>
              <a:rPr lang="fr-FR" sz="2800" dirty="0"/>
              <a:t> </a:t>
            </a:r>
            <a:r>
              <a:rPr lang="fr-FR" sz="2800" dirty="0" err="1"/>
              <a:t>setota</a:t>
            </a:r>
            <a:r>
              <a:rPr lang="fr-FR" sz="2800" dirty="0"/>
              <a:t> </a:t>
            </a:r>
            <a:r>
              <a:rPr lang="fr-FR" sz="2800" dirty="0" err="1"/>
              <a:t>lepour</a:t>
            </a:r>
            <a:r>
              <a:rPr lang="fr-FR" sz="2800" dirty="0"/>
              <a:t> </a:t>
            </a:r>
            <a:r>
              <a:rPr lang="fr-FR" sz="2800" dirty="0" err="1"/>
              <a:t>levoiaje</a:t>
            </a:r>
            <a:r>
              <a:rPr lang="fr-FR" sz="2800" dirty="0"/>
              <a:t> ?</a:t>
            </a:r>
          </a:p>
          <a:p>
            <a:endParaRPr lang="fr-FR" dirty="0"/>
          </a:p>
        </p:txBody>
      </p:sp>
    </p:spTree>
    <p:extLst>
      <p:ext uri="{BB962C8B-B14F-4D97-AF65-F5344CB8AC3E}">
        <p14:creationId xmlns:p14="http://schemas.microsoft.com/office/powerpoint/2010/main" val="179823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A0942-8241-9946-9393-D0CF45E60FFD}"/>
              </a:ext>
            </a:extLst>
          </p:cNvPr>
          <p:cNvSpPr>
            <a:spLocks noGrp="1"/>
          </p:cNvSpPr>
          <p:nvPr>
            <p:ph idx="1"/>
          </p:nvPr>
        </p:nvSpPr>
        <p:spPr>
          <a:xfrm>
            <a:off x="3910155" y="908351"/>
            <a:ext cx="6690168" cy="4967793"/>
          </a:xfrm>
        </p:spPr>
        <p:txBody>
          <a:bodyPr>
            <a:normAutofit fontScale="92500" lnSpcReduction="10000"/>
          </a:bodyPr>
          <a:lstStyle/>
          <a:p>
            <a:pPr marL="0" indent="0">
              <a:lnSpc>
                <a:spcPct val="150000"/>
              </a:lnSpc>
              <a:buNone/>
            </a:pPr>
            <a:r>
              <a:rPr lang="fr-FR" sz="2800" dirty="0"/>
              <a:t>Monsieur et Madame Renaud vont de Paris à Chamonix. La distance est de 600 km et la voiture consomme 10 litres aux cent kilomètres. Il faut compter 18€ de péage d'autoroute et 8€ de repas pour déjeuner le midi. L'essence coûte 1€ le litre. Ils partent à 8 heures.</a:t>
            </a:r>
          </a:p>
          <a:p>
            <a:pPr marL="0" indent="0">
              <a:lnSpc>
                <a:spcPct val="150000"/>
              </a:lnSpc>
              <a:buNone/>
            </a:pPr>
            <a:r>
              <a:rPr lang="fr-FR" sz="2800" dirty="0"/>
              <a:t>Quelle est la consommation d'essence ?</a:t>
            </a:r>
          </a:p>
          <a:p>
            <a:pPr marL="0" indent="0">
              <a:lnSpc>
                <a:spcPct val="150000"/>
              </a:lnSpc>
              <a:buNone/>
            </a:pPr>
            <a:r>
              <a:rPr lang="fr-FR" sz="2800" dirty="0"/>
              <a:t>Quelle est la dépense totale pour le voyage ?</a:t>
            </a:r>
          </a:p>
          <a:p>
            <a:endParaRPr lang="fr-FR" dirty="0"/>
          </a:p>
        </p:txBody>
      </p:sp>
      <p:sp>
        <p:nvSpPr>
          <p:cNvPr id="4" name="Rectangle 3">
            <a:extLst>
              <a:ext uri="{FF2B5EF4-FFF2-40B4-BE49-F238E27FC236}">
                <a16:creationId xmlns:a16="http://schemas.microsoft.com/office/drawing/2014/main" id="{82278026-DECE-734D-AFE4-04918B2F65F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49596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F9CDDA-3B11-DA4D-8E86-20FEC7CE9BFB}"/>
              </a:ext>
            </a:extLst>
          </p:cNvPr>
          <p:cNvSpPr>
            <a:spLocks noGrp="1"/>
          </p:cNvSpPr>
          <p:nvPr>
            <p:ph idx="1"/>
          </p:nvPr>
        </p:nvSpPr>
        <p:spPr>
          <a:xfrm>
            <a:off x="3507698" y="734517"/>
            <a:ext cx="7510072" cy="5366479"/>
          </a:xfrm>
        </p:spPr>
        <p:txBody>
          <a:bodyPr/>
          <a:lstStyle/>
          <a:p>
            <a:pPr>
              <a:lnSpc>
                <a:spcPct val="150000"/>
              </a:lnSpc>
            </a:pPr>
            <a:r>
              <a:rPr lang="fr-FR" dirty="0"/>
              <a:t>Quels </a:t>
            </a:r>
            <a:r>
              <a:rPr lang="fr-FR" b="1" dirty="0"/>
              <a:t>processus cognitifs </a:t>
            </a:r>
            <a:r>
              <a:rPr lang="fr-FR" dirty="0"/>
              <a:t>avons-nous dû mettre en œuvre ?</a:t>
            </a:r>
          </a:p>
          <a:p>
            <a:pPr marL="0" indent="0">
              <a:lnSpc>
                <a:spcPct val="150000"/>
              </a:lnSpc>
              <a:buNone/>
            </a:pPr>
            <a:r>
              <a:rPr lang="fr-FR" sz="1600" i="1" dirty="0"/>
              <a:t> (ensemble des </a:t>
            </a:r>
            <a:r>
              <a:rPr lang="fr-FR" sz="1600" b="1" i="1" dirty="0"/>
              <a:t>processus</a:t>
            </a:r>
            <a:r>
              <a:rPr lang="fr-FR" sz="1600" i="1" dirty="0"/>
              <a:t> mentaux qui permettent à un individu d'acquérir, de traiter, de stocker et d'utiliser des informations ou des connaissances)</a:t>
            </a:r>
            <a:endParaRPr lang="fr-FR" sz="1600" dirty="0"/>
          </a:p>
          <a:p>
            <a:pPr>
              <a:lnSpc>
                <a:spcPct val="150000"/>
              </a:lnSpc>
            </a:pPr>
            <a:r>
              <a:rPr lang="fr-FR" dirty="0"/>
              <a:t>Quels </a:t>
            </a:r>
            <a:r>
              <a:rPr lang="fr-FR" b="1" dirty="0"/>
              <a:t>obstacles </a:t>
            </a:r>
            <a:r>
              <a:rPr lang="fr-FR" dirty="0"/>
              <a:t>avons-nous rencontrés ?</a:t>
            </a:r>
          </a:p>
          <a:p>
            <a:pPr>
              <a:lnSpc>
                <a:spcPct val="150000"/>
              </a:lnSpc>
            </a:pPr>
            <a:r>
              <a:rPr lang="fr-FR" dirty="0"/>
              <a:t>Quel est le </a:t>
            </a:r>
            <a:r>
              <a:rPr lang="fr-FR" b="1" dirty="0"/>
              <a:t>but de l’enseignant </a:t>
            </a:r>
            <a:r>
              <a:rPr lang="fr-FR" dirty="0"/>
              <a:t>lorsqu’il propose cet exercice ? </a:t>
            </a:r>
          </a:p>
          <a:p>
            <a:pPr marL="0" indent="0">
              <a:buNone/>
            </a:pPr>
            <a:endParaRPr lang="fr-FR" dirty="0"/>
          </a:p>
          <a:p>
            <a:endParaRPr lang="fr-FR" dirty="0"/>
          </a:p>
          <a:p>
            <a:pPr marL="0" indent="0">
              <a:buNone/>
            </a:pPr>
            <a:endParaRPr lang="fr-FR" dirty="0"/>
          </a:p>
        </p:txBody>
      </p:sp>
      <p:sp>
        <p:nvSpPr>
          <p:cNvPr id="4" name="Rectangle 3">
            <a:extLst>
              <a:ext uri="{FF2B5EF4-FFF2-40B4-BE49-F238E27FC236}">
                <a16:creationId xmlns:a16="http://schemas.microsoft.com/office/drawing/2014/main" id="{152668A3-75EB-1344-A238-E227A6FC0C8C}"/>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611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9D1B92E-874C-9641-AE68-7290A36C3DD5}"/>
              </a:ext>
            </a:extLst>
          </p:cNvPr>
          <p:cNvSpPr>
            <a:spLocks noGrp="1"/>
          </p:cNvSpPr>
          <p:nvPr>
            <p:ph idx="1"/>
          </p:nvPr>
        </p:nvSpPr>
        <p:spPr>
          <a:xfrm>
            <a:off x="3642610" y="284814"/>
            <a:ext cx="7874199" cy="6382204"/>
          </a:xfrm>
        </p:spPr>
        <p:txBody>
          <a:bodyPr>
            <a:normAutofit lnSpcReduction="10000"/>
          </a:bodyPr>
          <a:lstStyle/>
          <a:p>
            <a:pPr marL="0" indent="0">
              <a:buNone/>
            </a:pPr>
            <a:r>
              <a:rPr lang="fr-FR" b="1" u="sng" dirty="0"/>
              <a:t>Obstacle 1 </a:t>
            </a:r>
            <a:r>
              <a:rPr lang="fr-FR" b="1" dirty="0"/>
              <a:t>: Lire le texte </a:t>
            </a:r>
          </a:p>
          <a:p>
            <a:pPr>
              <a:buFont typeface="Arial" panose="020B0604020202020204" pitchFamily="34" charset="0"/>
              <a:buChar char="•"/>
            </a:pPr>
            <a:r>
              <a:rPr lang="fr-FR" i="1" dirty="0"/>
              <a:t>Décodage </a:t>
            </a:r>
            <a:r>
              <a:rPr lang="fr-FR" dirty="0"/>
              <a:t>: reconnaissance des mots écrits</a:t>
            </a:r>
          </a:p>
          <a:p>
            <a:pPr>
              <a:buFont typeface="Arial" panose="020B0604020202020204" pitchFamily="34" charset="0"/>
              <a:buChar char="•"/>
            </a:pPr>
            <a:r>
              <a:rPr lang="fr-FR" i="1" dirty="0"/>
              <a:t>Compréhension</a:t>
            </a:r>
            <a:r>
              <a:rPr lang="fr-FR" dirty="0"/>
              <a:t> : représentation mentale du contenu</a:t>
            </a:r>
          </a:p>
          <a:p>
            <a:pPr marL="0" indent="0">
              <a:buNone/>
            </a:pPr>
            <a:r>
              <a:rPr lang="fr-FR" b="1" u="sng" dirty="0"/>
              <a:t>Obstacle 2 </a:t>
            </a:r>
            <a:r>
              <a:rPr lang="fr-FR" b="1" dirty="0"/>
              <a:t>: Identifier les attentes</a:t>
            </a:r>
          </a:p>
          <a:p>
            <a:pPr>
              <a:buFont typeface="Arial" panose="020B0604020202020204" pitchFamily="34" charset="0"/>
              <a:buChar char="•"/>
            </a:pPr>
            <a:r>
              <a:rPr lang="fr-FR" i="1" dirty="0"/>
              <a:t>Lecture</a:t>
            </a:r>
            <a:r>
              <a:rPr lang="fr-FR" dirty="0"/>
              <a:t> des 2 consignes (décodage, compréhension)</a:t>
            </a:r>
          </a:p>
          <a:p>
            <a:pPr>
              <a:buFont typeface="Arial" panose="020B0604020202020204" pitchFamily="34" charset="0"/>
              <a:buChar char="•"/>
            </a:pPr>
            <a:r>
              <a:rPr lang="fr-FR" i="1" dirty="0"/>
              <a:t>Mémorisation </a:t>
            </a:r>
            <a:r>
              <a:rPr lang="fr-FR" dirty="0"/>
              <a:t>des 2 consignes</a:t>
            </a:r>
          </a:p>
          <a:p>
            <a:pPr marL="0" indent="0">
              <a:buNone/>
            </a:pPr>
            <a:r>
              <a:rPr lang="fr-FR" b="1" u="sng" dirty="0"/>
              <a:t>Obstacle 3 </a:t>
            </a:r>
            <a:r>
              <a:rPr lang="fr-FR" b="1" dirty="0"/>
              <a:t>: Réaliser l’exercice</a:t>
            </a:r>
          </a:p>
          <a:p>
            <a:pPr>
              <a:buFont typeface="Arial" panose="020B0604020202020204" pitchFamily="34" charset="0"/>
              <a:buChar char="•"/>
            </a:pPr>
            <a:r>
              <a:rPr lang="fr-FR" i="1" dirty="0"/>
              <a:t>Sélection</a:t>
            </a:r>
            <a:r>
              <a:rPr lang="fr-FR" dirty="0"/>
              <a:t>  des informations</a:t>
            </a:r>
          </a:p>
          <a:p>
            <a:pPr>
              <a:buFont typeface="Arial" panose="020B0604020202020204" pitchFamily="34" charset="0"/>
              <a:buChar char="•"/>
            </a:pPr>
            <a:r>
              <a:rPr lang="fr-FR" i="1" dirty="0"/>
              <a:t>Calcul</a:t>
            </a:r>
          </a:p>
          <a:p>
            <a:pPr>
              <a:buFont typeface="Arial" panose="020B0604020202020204" pitchFamily="34" charset="0"/>
              <a:buChar char="•"/>
            </a:pPr>
            <a:r>
              <a:rPr lang="fr-FR" i="1" dirty="0"/>
              <a:t>Rendre compte </a:t>
            </a:r>
            <a:r>
              <a:rPr lang="fr-FR" dirty="0"/>
              <a:t>du résultat en rédigeant : </a:t>
            </a:r>
            <a:r>
              <a:rPr lang="fr-FR" i="1" dirty="0"/>
              <a:t>manier le stylo, mémoriser la forme de chaque lettre, vérification de l’écriture…</a:t>
            </a:r>
          </a:p>
          <a:p>
            <a:pPr marL="0" indent="0">
              <a:lnSpc>
                <a:spcPct val="150000"/>
              </a:lnSpc>
              <a:buNone/>
            </a:pPr>
            <a:r>
              <a:rPr lang="fr-FR" b="1" i="1" dirty="0"/>
              <a:t>=&gt; Un exercice qui pourrait paraître simple se révèle en réalité pour l’élève porteur de trouble, ou en grande difficulté, d’une grande complexité, ce qui peut engendrer, fatigue, stress,  découragement, échec, perte d’estime de soi…</a:t>
            </a:r>
          </a:p>
        </p:txBody>
      </p:sp>
      <p:sp>
        <p:nvSpPr>
          <p:cNvPr id="4" name="Rectangle 3">
            <a:extLst>
              <a:ext uri="{FF2B5EF4-FFF2-40B4-BE49-F238E27FC236}">
                <a16:creationId xmlns:a16="http://schemas.microsoft.com/office/drawing/2014/main" id="{6F9BA96F-EB45-C848-854A-39E4541E543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049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1120-81E4-6E4C-9E10-6A5782B5EB23}"/>
              </a:ext>
            </a:extLst>
          </p:cNvPr>
          <p:cNvSpPr>
            <a:spLocks noGrp="1"/>
          </p:cNvSpPr>
          <p:nvPr>
            <p:ph type="title"/>
          </p:nvPr>
        </p:nvSpPr>
        <p:spPr/>
        <p:txBody>
          <a:bodyPr/>
          <a:lstStyle/>
          <a:p>
            <a:r>
              <a:rPr lang="fr-FR" dirty="0"/>
              <a:t>Théorie de la charge cognitive</a:t>
            </a:r>
            <a:br>
              <a:rPr lang="fr-FR" dirty="0"/>
            </a:br>
            <a:r>
              <a:rPr lang="fr-FR" dirty="0"/>
              <a:t> (</a:t>
            </a:r>
            <a:r>
              <a:rPr lang="fr-FR" sz="2800" dirty="0"/>
              <a:t>A. Tricot)</a:t>
            </a:r>
          </a:p>
        </p:txBody>
      </p:sp>
      <p:pic>
        <p:nvPicPr>
          <p:cNvPr id="5" name="Espace réservé du contenu 4">
            <a:extLst>
              <a:ext uri="{FF2B5EF4-FFF2-40B4-BE49-F238E27FC236}">
                <a16:creationId xmlns:a16="http://schemas.microsoft.com/office/drawing/2014/main" id="{D13547C7-6D31-E94B-82C6-AD3CE47D9D27}"/>
              </a:ext>
            </a:extLst>
          </p:cNvPr>
          <p:cNvPicPr>
            <a:picLocks noGrp="1" noChangeAspect="1"/>
          </p:cNvPicPr>
          <p:nvPr>
            <p:ph idx="1"/>
          </p:nvPr>
        </p:nvPicPr>
        <p:blipFill>
          <a:blip r:embed="rId3"/>
          <a:stretch>
            <a:fillRect/>
          </a:stretch>
        </p:blipFill>
        <p:spPr>
          <a:xfrm>
            <a:off x="3490864" y="509665"/>
            <a:ext cx="8038924" cy="2983044"/>
          </a:xfrm>
        </p:spPr>
      </p:pic>
      <p:sp>
        <p:nvSpPr>
          <p:cNvPr id="6" name="ZoneTexte 5">
            <a:extLst>
              <a:ext uri="{FF2B5EF4-FFF2-40B4-BE49-F238E27FC236}">
                <a16:creationId xmlns:a16="http://schemas.microsoft.com/office/drawing/2014/main" id="{981088A6-7BB8-424D-8769-8A983951E8E6}"/>
              </a:ext>
            </a:extLst>
          </p:cNvPr>
          <p:cNvSpPr txBox="1"/>
          <p:nvPr/>
        </p:nvSpPr>
        <p:spPr>
          <a:xfrm>
            <a:off x="3800007" y="4391181"/>
            <a:ext cx="8101013" cy="1015663"/>
          </a:xfrm>
          <a:prstGeom prst="rect">
            <a:avLst/>
          </a:prstGeom>
          <a:noFill/>
        </p:spPr>
        <p:txBody>
          <a:bodyPr wrap="square" rtlCol="0">
            <a:spAutoFit/>
          </a:bodyPr>
          <a:lstStyle/>
          <a:p>
            <a:r>
              <a:rPr lang="fr-FR" sz="2000" dirty="0"/>
              <a:t>Pour </a:t>
            </a:r>
            <a:r>
              <a:rPr lang="fr-FR" sz="2000" b="1" dirty="0"/>
              <a:t>apprendre</a:t>
            </a:r>
            <a:r>
              <a:rPr lang="fr-FR" sz="2000" dirty="0"/>
              <a:t>, il faut</a:t>
            </a:r>
            <a:r>
              <a:rPr lang="fr-FR" sz="2000" b="1" dirty="0"/>
              <a:t> fournir du travail et réaliser des tâches</a:t>
            </a:r>
            <a:r>
              <a:rPr lang="fr-FR" sz="2000" dirty="0"/>
              <a:t>. </a:t>
            </a:r>
          </a:p>
          <a:p>
            <a:r>
              <a:rPr lang="fr-FR" sz="2000" dirty="0"/>
              <a:t>Le but est de </a:t>
            </a:r>
            <a:r>
              <a:rPr lang="fr-FR" sz="2000" b="1" dirty="0"/>
              <a:t>réduire au minimum la charge extrinsèque et intrinsèque </a:t>
            </a:r>
            <a:r>
              <a:rPr lang="fr-FR" sz="2000" dirty="0"/>
              <a:t>pour </a:t>
            </a:r>
            <a:r>
              <a:rPr lang="fr-FR" sz="2000" b="1" dirty="0"/>
              <a:t>se centrer sur la charge essentielle</a:t>
            </a:r>
            <a:r>
              <a:rPr lang="fr-FR" sz="2000" dirty="0"/>
              <a:t>, c’est-à-dire l’apprentissage</a:t>
            </a:r>
          </a:p>
        </p:txBody>
      </p:sp>
    </p:spTree>
    <p:extLst>
      <p:ext uri="{BB962C8B-B14F-4D97-AF65-F5344CB8AC3E}">
        <p14:creationId xmlns:p14="http://schemas.microsoft.com/office/powerpoint/2010/main" val="312863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0D48-1DB7-E249-BC3B-FDF204DA3587}"/>
              </a:ext>
            </a:extLst>
          </p:cNvPr>
          <p:cNvSpPr>
            <a:spLocks noGrp="1"/>
          </p:cNvSpPr>
          <p:nvPr>
            <p:ph type="title"/>
          </p:nvPr>
        </p:nvSpPr>
        <p:spPr/>
        <p:txBody>
          <a:bodyPr>
            <a:normAutofit/>
          </a:bodyPr>
          <a:lstStyle/>
          <a:p>
            <a:r>
              <a:rPr lang="fr-FR" altLang="fr-FR" sz="3100" dirty="0">
                <a:latin typeface="Calibri" charset="0"/>
              </a:rPr>
              <a:t>Réguler la charge cognitive c’est : </a:t>
            </a:r>
            <a:endParaRPr lang="fr-FR" dirty="0"/>
          </a:p>
        </p:txBody>
      </p:sp>
      <p:sp>
        <p:nvSpPr>
          <p:cNvPr id="4" name="ZoneTexte 3">
            <a:extLst>
              <a:ext uri="{FF2B5EF4-FFF2-40B4-BE49-F238E27FC236}">
                <a16:creationId xmlns:a16="http://schemas.microsoft.com/office/drawing/2014/main" id="{D02A43B0-35D3-5A43-B2D6-C44986502B89}"/>
              </a:ext>
            </a:extLst>
          </p:cNvPr>
          <p:cNvSpPr txBox="1">
            <a:spLocks noChangeArrowheads="1"/>
          </p:cNvSpPr>
          <p:nvPr/>
        </p:nvSpPr>
        <p:spPr bwMode="auto">
          <a:xfrm>
            <a:off x="3607633" y="12175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2- </a:t>
            </a:r>
            <a:r>
              <a:rPr lang="fr-FR" altLang="fr-FR" sz="2800" b="1" dirty="0">
                <a:latin typeface="Calibri" charset="0"/>
              </a:rPr>
              <a:t>Alléger la charge extrinsèque </a:t>
            </a:r>
            <a:r>
              <a:rPr lang="fr-FR" altLang="fr-FR" sz="2800" dirty="0">
                <a:latin typeface="Calibri" charset="0"/>
              </a:rPr>
              <a:t>: spécifier le but, </a:t>
            </a:r>
          </a:p>
          <a:p>
            <a:pPr eaLnBrk="1" hangingPunct="1"/>
            <a:r>
              <a:rPr lang="fr-FR" altLang="fr-FR" sz="2800" dirty="0">
                <a:latin typeface="Calibri" charset="0"/>
              </a:rPr>
              <a:t>problème résolu, à compléter, attention contrôlée.</a:t>
            </a:r>
            <a:endParaRPr lang="fr-FR" altLang="fr-FR" sz="3600" dirty="0">
              <a:latin typeface="Calibri" charset="0"/>
            </a:endParaRPr>
          </a:p>
        </p:txBody>
      </p:sp>
      <p:sp>
        <p:nvSpPr>
          <p:cNvPr id="5" name="ZoneTexte 4">
            <a:extLst>
              <a:ext uri="{FF2B5EF4-FFF2-40B4-BE49-F238E27FC236}">
                <a16:creationId xmlns:a16="http://schemas.microsoft.com/office/drawing/2014/main" id="{0351A3A8-4DA0-0F44-BB76-E2C3DA2E6275}"/>
              </a:ext>
            </a:extLst>
          </p:cNvPr>
          <p:cNvSpPr txBox="1">
            <a:spLocks noChangeArrowheads="1"/>
          </p:cNvSpPr>
          <p:nvPr/>
        </p:nvSpPr>
        <p:spPr bwMode="auto">
          <a:xfrm>
            <a:off x="3607633" y="599962"/>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1- Chercher à </a:t>
            </a:r>
            <a:r>
              <a:rPr lang="fr-FR" altLang="fr-FR" sz="2800" b="1" dirty="0">
                <a:latin typeface="Calibri" charset="0"/>
              </a:rPr>
              <a:t>libérer le plus de charge cognitive utile</a:t>
            </a:r>
            <a:r>
              <a:rPr lang="fr-FR" altLang="fr-FR" sz="2800" dirty="0">
                <a:latin typeface="Calibri" charset="0"/>
              </a:rPr>
              <a:t>.</a:t>
            </a:r>
          </a:p>
        </p:txBody>
      </p:sp>
      <p:sp>
        <p:nvSpPr>
          <p:cNvPr id="6" name="ZoneTexte 5">
            <a:extLst>
              <a:ext uri="{FF2B5EF4-FFF2-40B4-BE49-F238E27FC236}">
                <a16:creationId xmlns:a16="http://schemas.microsoft.com/office/drawing/2014/main" id="{68937781-6374-A94B-AB38-12E10147F640}"/>
              </a:ext>
            </a:extLst>
          </p:cNvPr>
          <p:cNvSpPr txBox="1">
            <a:spLocks noChangeArrowheads="1"/>
          </p:cNvSpPr>
          <p:nvPr/>
        </p:nvSpPr>
        <p:spPr bwMode="auto">
          <a:xfrm>
            <a:off x="3607633" y="2265251"/>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3- </a:t>
            </a:r>
            <a:r>
              <a:rPr lang="fr-FR" altLang="fr-FR" sz="2800" b="1" dirty="0">
                <a:latin typeface="Calibri" charset="0"/>
              </a:rPr>
              <a:t>Favoriser la compréhension explicitement à l’oral et </a:t>
            </a:r>
          </a:p>
          <a:p>
            <a:pPr eaLnBrk="1" hangingPunct="1"/>
            <a:r>
              <a:rPr lang="fr-FR" altLang="fr-FR" sz="2800" b="1" dirty="0">
                <a:latin typeface="Calibri" charset="0"/>
              </a:rPr>
              <a:t>à l’écrit </a:t>
            </a:r>
            <a:r>
              <a:rPr lang="fr-FR" altLang="fr-FR" sz="2800" dirty="0">
                <a:latin typeface="Calibri" charset="0"/>
              </a:rPr>
              <a:t>: choix des modalités, maîtrise de la redondance, </a:t>
            </a:r>
          </a:p>
          <a:p>
            <a:pPr eaLnBrk="1" hangingPunct="1"/>
            <a:r>
              <a:rPr lang="fr-FR" altLang="fr-FR" sz="2800" dirty="0">
                <a:latin typeface="Calibri" charset="0"/>
              </a:rPr>
              <a:t>non saturation de la mémoire de travail.</a:t>
            </a:r>
            <a:endParaRPr lang="fr-FR" altLang="fr-FR" sz="3200" dirty="0">
              <a:latin typeface="Calibri" charset="0"/>
            </a:endParaRPr>
          </a:p>
        </p:txBody>
      </p:sp>
      <p:sp>
        <p:nvSpPr>
          <p:cNvPr id="7" name="ZoneTexte 6">
            <a:extLst>
              <a:ext uri="{FF2B5EF4-FFF2-40B4-BE49-F238E27FC236}">
                <a16:creationId xmlns:a16="http://schemas.microsoft.com/office/drawing/2014/main" id="{E3E370C6-4D5B-124A-A6D4-AC2B96D947AA}"/>
              </a:ext>
            </a:extLst>
          </p:cNvPr>
          <p:cNvSpPr txBox="1">
            <a:spLocks noChangeArrowheads="1"/>
          </p:cNvSpPr>
          <p:nvPr/>
        </p:nvSpPr>
        <p:spPr bwMode="auto">
          <a:xfrm>
            <a:off x="3607633" y="364955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4- </a:t>
            </a:r>
            <a:r>
              <a:rPr lang="fr-FR" altLang="fr-FR" sz="2800" b="1" dirty="0">
                <a:latin typeface="Calibri" charset="0"/>
              </a:rPr>
              <a:t>Moduler les guidages </a:t>
            </a:r>
            <a:r>
              <a:rPr lang="fr-FR" altLang="fr-FR" sz="2800" dirty="0">
                <a:latin typeface="Calibri" charset="0"/>
              </a:rPr>
              <a:t>en fonction des besoins.</a:t>
            </a:r>
          </a:p>
        </p:txBody>
      </p:sp>
      <p:sp>
        <p:nvSpPr>
          <p:cNvPr id="8" name="ZoneTexte 7">
            <a:extLst>
              <a:ext uri="{FF2B5EF4-FFF2-40B4-BE49-F238E27FC236}">
                <a16:creationId xmlns:a16="http://schemas.microsoft.com/office/drawing/2014/main" id="{F8F2868A-EE84-4E45-BDF2-10C432DE9852}"/>
              </a:ext>
            </a:extLst>
          </p:cNvPr>
          <p:cNvSpPr txBox="1">
            <a:spLocks noChangeArrowheads="1"/>
          </p:cNvSpPr>
          <p:nvPr/>
        </p:nvSpPr>
        <p:spPr bwMode="auto">
          <a:xfrm>
            <a:off x="3607633" y="4289166"/>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5- </a:t>
            </a:r>
            <a:r>
              <a:rPr lang="fr-FR" altLang="fr-FR" sz="2800" b="1" dirty="0">
                <a:latin typeface="Calibri" charset="0"/>
              </a:rPr>
              <a:t>Proposer des situations d’apprentissage sécurisantes </a:t>
            </a:r>
          </a:p>
          <a:p>
            <a:pPr eaLnBrk="1" hangingPunct="1"/>
            <a:r>
              <a:rPr lang="fr-FR" altLang="fr-FR" sz="2800" dirty="0">
                <a:latin typeface="Calibri" charset="0"/>
              </a:rPr>
              <a:t>pour tous les élèves.</a:t>
            </a:r>
          </a:p>
        </p:txBody>
      </p:sp>
    </p:spTree>
    <p:extLst>
      <p:ext uri="{BB962C8B-B14F-4D97-AF65-F5344CB8AC3E}">
        <p14:creationId xmlns:p14="http://schemas.microsoft.com/office/powerpoint/2010/main" val="134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24C54-0B75-454C-A3F3-A3A9D56FF66D}"/>
              </a:ext>
            </a:extLst>
          </p:cNvPr>
          <p:cNvSpPr>
            <a:spLocks noGrp="1"/>
          </p:cNvSpPr>
          <p:nvPr>
            <p:ph type="title"/>
          </p:nvPr>
        </p:nvSpPr>
        <p:spPr/>
        <p:txBody>
          <a:bodyPr/>
          <a:lstStyle/>
          <a:p>
            <a:r>
              <a:rPr lang="fr-FR" dirty="0"/>
              <a:t>Les différents troubles </a:t>
            </a:r>
          </a:p>
        </p:txBody>
      </p:sp>
      <p:pic>
        <p:nvPicPr>
          <p:cNvPr id="7" name="Espace réservé du contenu 4">
            <a:extLst>
              <a:ext uri="{FF2B5EF4-FFF2-40B4-BE49-F238E27FC236}">
                <a16:creationId xmlns:a16="http://schemas.microsoft.com/office/drawing/2014/main" id="{53C9964A-F737-1647-8B10-B9E807E0B2FC}"/>
              </a:ext>
            </a:extLst>
          </p:cNvPr>
          <p:cNvPicPr>
            <a:picLocks noGrp="1" noChangeAspect="1"/>
          </p:cNvPicPr>
          <p:nvPr>
            <p:ph idx="1"/>
          </p:nvPr>
        </p:nvPicPr>
        <p:blipFill>
          <a:blip r:embed="rId2"/>
          <a:stretch>
            <a:fillRect/>
          </a:stretch>
        </p:blipFill>
        <p:spPr>
          <a:xfrm>
            <a:off x="3492708" y="554225"/>
            <a:ext cx="8259148" cy="5876555"/>
          </a:xfrm>
        </p:spPr>
      </p:pic>
    </p:spTree>
    <p:extLst>
      <p:ext uri="{BB962C8B-B14F-4D97-AF65-F5344CB8AC3E}">
        <p14:creationId xmlns:p14="http://schemas.microsoft.com/office/powerpoint/2010/main" val="1850981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C2455-66F4-5945-869D-1CBAD101A4E0}"/>
              </a:ext>
            </a:extLst>
          </p:cNvPr>
          <p:cNvSpPr>
            <a:spLocks noGrp="1"/>
          </p:cNvSpPr>
          <p:nvPr>
            <p:ph type="title"/>
          </p:nvPr>
        </p:nvSpPr>
        <p:spPr/>
        <p:txBody>
          <a:bodyPr/>
          <a:lstStyle/>
          <a:p>
            <a:r>
              <a:rPr lang="fr-FR" dirty="0"/>
              <a:t>Des compléments…</a:t>
            </a:r>
          </a:p>
        </p:txBody>
      </p:sp>
      <p:sp>
        <p:nvSpPr>
          <p:cNvPr id="3" name="Espace réservé du contenu 2">
            <a:extLst>
              <a:ext uri="{FF2B5EF4-FFF2-40B4-BE49-F238E27FC236}">
                <a16:creationId xmlns:a16="http://schemas.microsoft.com/office/drawing/2014/main" id="{A053E352-1102-4A45-8A02-75B40AE7CEA5}"/>
              </a:ext>
            </a:extLst>
          </p:cNvPr>
          <p:cNvSpPr>
            <a:spLocks noGrp="1"/>
          </p:cNvSpPr>
          <p:nvPr>
            <p:ph idx="1"/>
          </p:nvPr>
        </p:nvSpPr>
        <p:spPr/>
        <p:txBody>
          <a:bodyPr/>
          <a:lstStyle/>
          <a:p>
            <a:r>
              <a:rPr lang="fr-FR" dirty="0"/>
              <a:t>Sur le </a:t>
            </a:r>
            <a:r>
              <a:rPr lang="fr-FR" dirty="0" err="1"/>
              <a:t>padlet</a:t>
            </a:r>
            <a:r>
              <a:rPr lang="fr-FR" dirty="0"/>
              <a:t> des compléments sur les troubles : </a:t>
            </a:r>
          </a:p>
          <a:p>
            <a:r>
              <a:rPr lang="fr-FR" dirty="0">
                <a:hlinkClick r:id="rId2"/>
              </a:rPr>
              <a:t>https://padlet.com/seportable/4nrvjl46opxv</a:t>
            </a:r>
            <a:endParaRPr lang="fr-FR" dirty="0"/>
          </a:p>
          <a:p>
            <a:endParaRPr lang="fr-FR" dirty="0"/>
          </a:p>
        </p:txBody>
      </p:sp>
    </p:spTree>
    <p:extLst>
      <p:ext uri="{BB962C8B-B14F-4D97-AF65-F5344CB8AC3E}">
        <p14:creationId xmlns:p14="http://schemas.microsoft.com/office/powerpoint/2010/main" val="15198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83550-C5ED-7346-9D44-BCD688900595}"/>
              </a:ext>
            </a:extLst>
          </p:cNvPr>
          <p:cNvSpPr>
            <a:spLocks noGrp="1"/>
          </p:cNvSpPr>
          <p:nvPr>
            <p:ph type="title"/>
          </p:nvPr>
        </p:nvSpPr>
        <p:spPr/>
        <p:txBody>
          <a:bodyPr/>
          <a:lstStyle/>
          <a:p>
            <a:r>
              <a:rPr lang="fr-FR" dirty="0"/>
              <a:t>Programme</a:t>
            </a:r>
          </a:p>
        </p:txBody>
      </p:sp>
      <p:sp>
        <p:nvSpPr>
          <p:cNvPr id="3" name="Espace réservé du contenu 2">
            <a:extLst>
              <a:ext uri="{FF2B5EF4-FFF2-40B4-BE49-F238E27FC236}">
                <a16:creationId xmlns:a16="http://schemas.microsoft.com/office/drawing/2014/main" id="{CB3F8B57-7E88-4643-984F-3581714EB978}"/>
              </a:ext>
            </a:extLst>
          </p:cNvPr>
          <p:cNvSpPr>
            <a:spLocks noGrp="1"/>
          </p:cNvSpPr>
          <p:nvPr>
            <p:ph idx="1"/>
          </p:nvPr>
        </p:nvSpPr>
        <p:spPr/>
        <p:txBody>
          <a:bodyPr>
            <a:normAutofit fontScale="85000" lnSpcReduction="20000"/>
          </a:bodyPr>
          <a:lstStyle/>
          <a:p>
            <a:pPr marL="0" indent="0">
              <a:buNone/>
            </a:pPr>
            <a:r>
              <a:rPr lang="fr-FR" dirty="0"/>
              <a:t>9h Accueil présentations  </a:t>
            </a:r>
          </a:p>
          <a:p>
            <a:pPr marL="0" indent="0">
              <a:buNone/>
            </a:pPr>
            <a:r>
              <a:rPr lang="fr-FR" dirty="0"/>
              <a:t>     Mur de mots</a:t>
            </a:r>
          </a:p>
          <a:p>
            <a:pPr marL="0" indent="0">
              <a:buNone/>
            </a:pPr>
            <a:r>
              <a:rPr lang="fr-FR" dirty="0"/>
              <a:t>9h30  Exposé : Le cadre institutionnel (définitions, lois, historique…)</a:t>
            </a:r>
          </a:p>
          <a:p>
            <a:pPr marL="0" indent="0">
              <a:buNone/>
            </a:pPr>
            <a:r>
              <a:rPr lang="fr-FR" dirty="0"/>
              <a:t>10h    Mise en situation </a:t>
            </a:r>
          </a:p>
          <a:p>
            <a:pPr marL="0" indent="0">
              <a:buNone/>
            </a:pPr>
            <a:r>
              <a:rPr lang="fr-FR" dirty="0"/>
              <a:t>10h15 Travaux de groupe : Adapter, comment ?</a:t>
            </a:r>
          </a:p>
          <a:p>
            <a:pPr marL="0" indent="0">
              <a:buNone/>
            </a:pPr>
            <a:r>
              <a:rPr lang="fr-FR" dirty="0"/>
              <a:t>10h30  Pause</a:t>
            </a:r>
          </a:p>
          <a:p>
            <a:pPr marL="0" indent="0">
              <a:buNone/>
            </a:pPr>
            <a:r>
              <a:rPr lang="fr-FR" dirty="0"/>
              <a:t>10h45  Retour et échanges de pratiques</a:t>
            </a:r>
          </a:p>
          <a:p>
            <a:pPr marL="0" indent="0">
              <a:buNone/>
            </a:pPr>
            <a:r>
              <a:rPr lang="fr-FR" dirty="0"/>
              <a:t>11h30 Exposé : Différents types d’adaptations, outils de différenciation</a:t>
            </a:r>
          </a:p>
          <a:p>
            <a:pPr marL="0" indent="0">
              <a:buNone/>
            </a:pPr>
            <a:r>
              <a:rPr lang="fr-FR" dirty="0"/>
              <a:t>12 h Pause déjeuner</a:t>
            </a:r>
          </a:p>
          <a:p>
            <a:pPr marL="0" indent="0" algn="ctr">
              <a:buNone/>
            </a:pPr>
            <a:r>
              <a:rPr lang="fr-FR" dirty="0"/>
              <a:t> ---</a:t>
            </a:r>
          </a:p>
          <a:p>
            <a:pPr marL="0" indent="0">
              <a:buNone/>
            </a:pPr>
            <a:r>
              <a:rPr lang="fr-FR" dirty="0"/>
              <a:t>13 h </a:t>
            </a:r>
            <a:r>
              <a:rPr lang="fr-FR" dirty="0" err="1"/>
              <a:t>Alloconfrontation</a:t>
            </a:r>
            <a:r>
              <a:rPr lang="fr-FR" dirty="0"/>
              <a:t>/vidéo</a:t>
            </a:r>
          </a:p>
          <a:p>
            <a:pPr marL="0" indent="0">
              <a:buNone/>
            </a:pPr>
            <a:r>
              <a:rPr lang="fr-FR" dirty="0"/>
              <a:t>14 h Analyse de pratiques , recherche de solutions</a:t>
            </a:r>
          </a:p>
          <a:p>
            <a:pPr marL="0" indent="0">
              <a:buNone/>
            </a:pPr>
            <a:r>
              <a:rPr lang="fr-FR" dirty="0"/>
              <a:t>15h Présentation étude de l’ARED</a:t>
            </a:r>
          </a:p>
          <a:p>
            <a:pPr marL="0" indent="0">
              <a:buNone/>
            </a:pPr>
            <a:r>
              <a:rPr lang="fr-FR" dirty="0"/>
              <a:t>15h45 Bilan de formation</a:t>
            </a:r>
          </a:p>
          <a:p>
            <a:pPr marL="0" indent="0">
              <a:buNone/>
            </a:pPr>
            <a:r>
              <a:rPr lang="fr-FR" sz="2400" b="1" dirty="0"/>
              <a:t> </a:t>
            </a:r>
            <a:endParaRPr lang="fr-FR" sz="2400" dirty="0"/>
          </a:p>
          <a:p>
            <a:endParaRPr lang="fr-FR" dirty="0"/>
          </a:p>
        </p:txBody>
      </p:sp>
    </p:spTree>
    <p:extLst>
      <p:ext uri="{BB962C8B-B14F-4D97-AF65-F5344CB8AC3E}">
        <p14:creationId xmlns:p14="http://schemas.microsoft.com/office/powerpoint/2010/main" val="24326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C703-8034-CA41-A1E7-CED8269A5929}"/>
              </a:ext>
            </a:extLst>
          </p:cNvPr>
          <p:cNvSpPr>
            <a:spLocks noGrp="1"/>
          </p:cNvSpPr>
          <p:nvPr>
            <p:ph type="title"/>
          </p:nvPr>
        </p:nvSpPr>
        <p:spPr/>
        <p:txBody>
          <a:bodyPr>
            <a:normAutofit/>
          </a:bodyPr>
          <a:lstStyle/>
          <a:p>
            <a:r>
              <a:rPr lang="fr-FR" dirty="0"/>
              <a:t>Les principales difficultés rencontrées chez les élèves à besoins particuliers</a:t>
            </a:r>
            <a:br>
              <a:rPr lang="fr-FR" dirty="0"/>
            </a:br>
            <a:endParaRPr lang="fr-FR" dirty="0"/>
          </a:p>
        </p:txBody>
      </p:sp>
      <p:sp>
        <p:nvSpPr>
          <p:cNvPr id="3" name="Espace réservé du contenu 2">
            <a:extLst>
              <a:ext uri="{FF2B5EF4-FFF2-40B4-BE49-F238E27FC236}">
                <a16:creationId xmlns:a16="http://schemas.microsoft.com/office/drawing/2014/main" id="{9F0F4A3B-5253-E448-9554-574382E9CF37}"/>
              </a:ext>
            </a:extLst>
          </p:cNvPr>
          <p:cNvSpPr>
            <a:spLocks noGrp="1"/>
          </p:cNvSpPr>
          <p:nvPr>
            <p:ph idx="1"/>
          </p:nvPr>
        </p:nvSpPr>
        <p:spPr/>
        <p:txBody>
          <a:bodyPr>
            <a:normAutofit/>
          </a:bodyPr>
          <a:lstStyle/>
          <a:p>
            <a:r>
              <a:rPr lang="fr-FR" dirty="0"/>
              <a:t>Faible estime de soi, dévalorisation, peur de l’échec</a:t>
            </a:r>
          </a:p>
          <a:p>
            <a:r>
              <a:rPr lang="fr-FR" dirty="0"/>
              <a:t>Lenteur, fatigabilité, troubles de l’attention et de la concentration</a:t>
            </a:r>
          </a:p>
          <a:p>
            <a:r>
              <a:rPr lang="fr-FR" dirty="0"/>
              <a:t>Agitation, perturbation</a:t>
            </a:r>
          </a:p>
          <a:p>
            <a:r>
              <a:rPr lang="fr-FR" dirty="0"/>
              <a:t>Manque de disponibilité pour les apprentissages: élève stressé, angoissé, fatigué...</a:t>
            </a:r>
          </a:p>
          <a:p>
            <a:r>
              <a:rPr lang="fr-FR" dirty="0"/>
              <a:t>Troubles dans la compréhension et la planification de la tâche</a:t>
            </a:r>
          </a:p>
          <a:p>
            <a:r>
              <a:rPr lang="fr-FR" dirty="0"/>
              <a:t>Difficultés de mémorisation, d’attention et de concentration</a:t>
            </a:r>
          </a:p>
          <a:p>
            <a:r>
              <a:rPr lang="fr-FR" dirty="0"/>
              <a:t>Difficultés organisationnelle, de repérage dans le temps et dans l’espace</a:t>
            </a:r>
          </a:p>
          <a:p>
            <a:r>
              <a:rPr lang="fr-FR" dirty="0"/>
              <a:t>Difficultés en lecture</a:t>
            </a:r>
          </a:p>
          <a:p>
            <a:r>
              <a:rPr lang="fr-FR" dirty="0"/>
              <a:t>Copie difficile, lenteur d’exécution à l’écrit</a:t>
            </a:r>
          </a:p>
          <a:p>
            <a:r>
              <a:rPr lang="fr-FR" dirty="0"/>
              <a:t>Difficulté à évaluer  dans le cas de difficultés plus spécifiques d’orthographe, dyslexie…</a:t>
            </a:r>
          </a:p>
        </p:txBody>
      </p:sp>
    </p:spTree>
    <p:extLst>
      <p:ext uri="{BB962C8B-B14F-4D97-AF65-F5344CB8AC3E}">
        <p14:creationId xmlns:p14="http://schemas.microsoft.com/office/powerpoint/2010/main" val="19401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2571-E249-5047-8BE2-2E15CFA37D5C}"/>
              </a:ext>
            </a:extLst>
          </p:cNvPr>
          <p:cNvSpPr>
            <a:spLocks noGrp="1"/>
          </p:cNvSpPr>
          <p:nvPr>
            <p:ph type="ctrTitle"/>
          </p:nvPr>
        </p:nvSpPr>
        <p:spPr>
          <a:xfrm>
            <a:off x="1903553" y="3320875"/>
            <a:ext cx="8361229" cy="2098226"/>
          </a:xfrm>
        </p:spPr>
        <p:txBody>
          <a:bodyPr>
            <a:normAutofit fontScale="90000"/>
          </a:bodyPr>
          <a:lstStyle/>
          <a:p>
            <a:br>
              <a:rPr lang="fr-FR" b="1" dirty="0"/>
            </a:br>
            <a:br>
              <a:rPr lang="fr-FR" b="1" dirty="0"/>
            </a:br>
            <a:br>
              <a:rPr lang="fr-FR" b="1" dirty="0"/>
            </a:br>
            <a:br>
              <a:rPr lang="fr-FR" b="1" dirty="0"/>
            </a:br>
            <a:r>
              <a:rPr lang="fr-FR" sz="8000" b="1" dirty="0"/>
              <a:t>III. Adaptation, différenciation…</a:t>
            </a:r>
            <a:br>
              <a:rPr lang="fr-FR" sz="8000" b="1" dirty="0"/>
            </a:br>
            <a:r>
              <a:rPr lang="fr-FR" sz="8000" b="1" dirty="0"/>
              <a:t>complications ?!</a:t>
            </a:r>
            <a:br>
              <a:rPr lang="fr-FR" sz="8000" b="1" dirty="0"/>
            </a:br>
            <a:endParaRPr lang="fr-FR" sz="8000" dirty="0"/>
          </a:p>
        </p:txBody>
      </p:sp>
      <p:sp>
        <p:nvSpPr>
          <p:cNvPr id="9" name="ZoneTexte 8">
            <a:extLst>
              <a:ext uri="{FF2B5EF4-FFF2-40B4-BE49-F238E27FC236}">
                <a16:creationId xmlns:a16="http://schemas.microsoft.com/office/drawing/2014/main" id="{D894C34B-7DDC-944E-8266-FD5AA8DA717B}"/>
              </a:ext>
            </a:extLst>
          </p:cNvPr>
          <p:cNvSpPr txBox="1"/>
          <p:nvPr/>
        </p:nvSpPr>
        <p:spPr>
          <a:xfrm>
            <a:off x="9745884" y="261587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194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E6DED-7809-E54E-9F1B-99A405102F6B}"/>
              </a:ext>
            </a:extLst>
          </p:cNvPr>
          <p:cNvSpPr>
            <a:spLocks noGrp="1"/>
          </p:cNvSpPr>
          <p:nvPr>
            <p:ph type="title"/>
          </p:nvPr>
        </p:nvSpPr>
        <p:spPr/>
        <p:txBody>
          <a:bodyPr/>
          <a:lstStyle/>
          <a:p>
            <a:r>
              <a:rPr lang="fr-FR" dirty="0"/>
              <a:t>Les enjeux :</a:t>
            </a:r>
          </a:p>
        </p:txBody>
      </p:sp>
      <p:sp>
        <p:nvSpPr>
          <p:cNvPr id="3" name="Espace réservé du contenu 2">
            <a:extLst>
              <a:ext uri="{FF2B5EF4-FFF2-40B4-BE49-F238E27FC236}">
                <a16:creationId xmlns:a16="http://schemas.microsoft.com/office/drawing/2014/main" id="{771F38DC-9159-C34B-A414-E6A21DBF5A46}"/>
              </a:ext>
            </a:extLst>
          </p:cNvPr>
          <p:cNvSpPr>
            <a:spLocks noGrp="1"/>
          </p:cNvSpPr>
          <p:nvPr>
            <p:ph idx="1"/>
          </p:nvPr>
        </p:nvSpPr>
        <p:spPr>
          <a:xfrm>
            <a:off x="3477718" y="734519"/>
            <a:ext cx="7510072" cy="5366478"/>
          </a:xfrm>
        </p:spPr>
        <p:txBody>
          <a:bodyPr>
            <a:normAutofit/>
          </a:bodyPr>
          <a:lstStyle/>
          <a:p>
            <a:r>
              <a:rPr lang="fr-FR" dirty="0"/>
              <a:t>Composer avec des élèves qui sont tous différents/ gestion de l’hétérogénéité</a:t>
            </a:r>
          </a:p>
          <a:p>
            <a:r>
              <a:rPr lang="fr-FR" dirty="0"/>
              <a:t>Créer un contexte unique pour que chaque élève apprenne selon sa situation personnelle</a:t>
            </a:r>
          </a:p>
          <a:p>
            <a:r>
              <a:rPr lang="fr-FR" dirty="0"/>
              <a:t>Susciter l’engagement de tous les élèves</a:t>
            </a:r>
          </a:p>
          <a:p>
            <a:r>
              <a:rPr lang="fr-FR" dirty="0"/>
              <a:t>Atteindre les objectifs fixés par l’institution</a:t>
            </a:r>
          </a:p>
          <a:p>
            <a:pPr marL="0" indent="0">
              <a:buNone/>
            </a:pPr>
            <a:endParaRPr lang="fr-FR" dirty="0"/>
          </a:p>
          <a:p>
            <a:pPr>
              <a:buFont typeface="Symbol" pitchFamily="2" charset="2"/>
              <a:buChar char="Þ"/>
            </a:pPr>
            <a:r>
              <a:rPr lang="fr-FR" b="1" dirty="0"/>
              <a:t>Nécessité de changer les pratiques pédagogiques pour les rendre  plus efficientes  </a:t>
            </a:r>
            <a:r>
              <a:rPr lang="fr-FR" dirty="0"/>
              <a:t>: être plus efficace en y passant moins de temps !</a:t>
            </a:r>
          </a:p>
          <a:p>
            <a:pPr marL="0" indent="0">
              <a:buNone/>
            </a:pPr>
            <a:endParaRPr lang="fr-FR" dirty="0"/>
          </a:p>
        </p:txBody>
      </p:sp>
    </p:spTree>
    <p:extLst>
      <p:ext uri="{BB962C8B-B14F-4D97-AF65-F5344CB8AC3E}">
        <p14:creationId xmlns:p14="http://schemas.microsoft.com/office/powerpoint/2010/main" val="14021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82C2183-E538-EE49-BF48-B7A252B68A9A}"/>
              </a:ext>
            </a:extLst>
          </p:cNvPr>
          <p:cNvSpPr>
            <a:spLocks noGrp="1"/>
          </p:cNvSpPr>
          <p:nvPr>
            <p:ph type="title"/>
          </p:nvPr>
        </p:nvSpPr>
        <p:spPr/>
        <p:txBody>
          <a:bodyPr/>
          <a:lstStyle/>
          <a:p>
            <a:endParaRPr lang="fr-FR" dirty="0"/>
          </a:p>
        </p:txBody>
      </p:sp>
      <p:sp>
        <p:nvSpPr>
          <p:cNvPr id="9" name="Espace réservé du contenu 8">
            <a:extLst>
              <a:ext uri="{FF2B5EF4-FFF2-40B4-BE49-F238E27FC236}">
                <a16:creationId xmlns:a16="http://schemas.microsoft.com/office/drawing/2014/main" id="{B623B983-E492-E94A-B5E4-ABDE46E6108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4E47BCA-57F2-F94F-8D29-FA43E6BB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747" y="1622434"/>
            <a:ext cx="4836200" cy="3603988"/>
          </a:xfrm>
          <a:prstGeom prst="rect">
            <a:avLst/>
          </a:prstGeom>
        </p:spPr>
      </p:pic>
    </p:spTree>
    <p:extLst>
      <p:ext uri="{BB962C8B-B14F-4D97-AF65-F5344CB8AC3E}">
        <p14:creationId xmlns:p14="http://schemas.microsoft.com/office/powerpoint/2010/main" val="4119515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EF48E6-5537-694A-A8D0-BDF354CBAA92}"/>
              </a:ext>
            </a:extLst>
          </p:cNvPr>
          <p:cNvSpPr>
            <a:spLocks noGrp="1"/>
          </p:cNvSpPr>
          <p:nvPr>
            <p:ph type="title"/>
          </p:nvPr>
        </p:nvSpPr>
        <p:spPr>
          <a:xfrm>
            <a:off x="269823" y="1034320"/>
            <a:ext cx="3028014" cy="4107305"/>
          </a:xfrm>
        </p:spPr>
        <p:txBody>
          <a:bodyPr>
            <a:normAutofit/>
          </a:bodyPr>
          <a:lstStyle/>
          <a:p>
            <a:r>
              <a:rPr lang="fr-FR" dirty="0"/>
              <a:t>Mise en situation : </a:t>
            </a:r>
            <a:br>
              <a:rPr lang="fr-FR" dirty="0"/>
            </a:br>
            <a:r>
              <a:rPr lang="fr-FR" dirty="0"/>
              <a:t>adapter ?</a:t>
            </a:r>
            <a:br>
              <a:rPr lang="fr-FR" dirty="0"/>
            </a:br>
            <a:endParaRPr lang="fr-FR" dirty="0"/>
          </a:p>
        </p:txBody>
      </p:sp>
      <p:sp>
        <p:nvSpPr>
          <p:cNvPr id="6" name="Espace réservé du contenu 5">
            <a:extLst>
              <a:ext uri="{FF2B5EF4-FFF2-40B4-BE49-F238E27FC236}">
                <a16:creationId xmlns:a16="http://schemas.microsoft.com/office/drawing/2014/main" id="{04349608-DAA8-5D4E-BFF0-A3D8030CFF80}"/>
              </a:ext>
            </a:extLst>
          </p:cNvPr>
          <p:cNvSpPr>
            <a:spLocks noGrp="1"/>
          </p:cNvSpPr>
          <p:nvPr>
            <p:ph idx="1"/>
          </p:nvPr>
        </p:nvSpPr>
        <p:spPr>
          <a:xfrm>
            <a:off x="3910818" y="3305908"/>
            <a:ext cx="7259582" cy="3058668"/>
          </a:xfrm>
        </p:spPr>
        <p:txBody>
          <a:bodyPr/>
          <a:lstStyle/>
          <a:p>
            <a:pPr marL="0" indent="0">
              <a:lnSpc>
                <a:spcPct val="150000"/>
              </a:lnSpc>
              <a:buNone/>
            </a:pPr>
            <a:endParaRPr lang="fr-FR" dirty="0"/>
          </a:p>
          <a:p>
            <a:pPr marL="0" indent="0">
              <a:lnSpc>
                <a:spcPct val="150000"/>
              </a:lnSpc>
              <a:buNone/>
            </a:pPr>
            <a:r>
              <a:rPr lang="fr-FR" dirty="0"/>
              <a:t>En groupes : </a:t>
            </a:r>
          </a:p>
          <a:p>
            <a:pPr>
              <a:lnSpc>
                <a:spcPct val="150000"/>
              </a:lnSpc>
            </a:pPr>
            <a:r>
              <a:rPr lang="fr-FR" b="1" dirty="0"/>
              <a:t>Définir la notion d’adaptation</a:t>
            </a:r>
          </a:p>
          <a:p>
            <a:pPr>
              <a:lnSpc>
                <a:spcPct val="150000"/>
              </a:lnSpc>
            </a:pPr>
            <a:r>
              <a:rPr lang="fr-FR" b="1" dirty="0"/>
              <a:t>Avez-vous le sentiment d’adapter ? </a:t>
            </a:r>
          </a:p>
          <a:p>
            <a:endParaRPr lang="fr-FR" dirty="0"/>
          </a:p>
        </p:txBody>
      </p:sp>
      <p:pic>
        <p:nvPicPr>
          <p:cNvPr id="4" name="Picture 2">
            <a:extLst>
              <a:ext uri="{FF2B5EF4-FFF2-40B4-BE49-F238E27FC236}">
                <a16:creationId xmlns:a16="http://schemas.microsoft.com/office/drawing/2014/main" id="{E19C525F-AA29-1640-890B-DEF2AC548C2D}"/>
              </a:ext>
            </a:extLst>
          </p:cNvPr>
          <p:cNvPicPr>
            <a:picLocks noChangeAspect="1" noChangeArrowheads="1"/>
          </p:cNvPicPr>
          <p:nvPr/>
        </p:nvPicPr>
        <p:blipFill>
          <a:blip r:embed="rId2"/>
          <a:srcRect/>
          <a:stretch>
            <a:fillRect/>
          </a:stretch>
        </p:blipFill>
        <p:spPr>
          <a:xfrm>
            <a:off x="4000205" y="59191"/>
            <a:ext cx="7080807" cy="4776051"/>
          </a:xfrm>
          <a:prstGeom prst="rect">
            <a:avLst/>
          </a:prstGeom>
          <a:ln w="25400">
            <a:solidFill>
              <a:schemeClr val="bg1">
                <a:lumMod val="85000"/>
              </a:schemeClr>
            </a:solidFill>
          </a:ln>
        </p:spPr>
      </p:pic>
    </p:spTree>
    <p:extLst>
      <p:ext uri="{BB962C8B-B14F-4D97-AF65-F5344CB8AC3E}">
        <p14:creationId xmlns:p14="http://schemas.microsoft.com/office/powerpoint/2010/main" val="4230349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a:bodyPr>
          <a:lstStyle/>
          <a:p>
            <a:r>
              <a:rPr lang="fr-FR" b="1" dirty="0"/>
              <a:t>Adapter</a:t>
            </a:r>
            <a:r>
              <a:rPr lang="fr-FR" dirty="0"/>
              <a:t>  : atteindre par des voies différentes un objectif pédagogique commun</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a:xfrm>
            <a:off x="3633115" y="864108"/>
            <a:ext cx="7315200" cy="5120640"/>
          </a:xfrm>
        </p:spPr>
        <p:txBody>
          <a:bodyPr/>
          <a:lstStyle/>
          <a:p>
            <a:pPr lvl="0">
              <a:buFontTx/>
              <a:buChar char="-"/>
            </a:pPr>
            <a:endParaRPr lang="fr-FR" dirty="0">
              <a:latin typeface="Calibri" charset="0"/>
              <a:ea typeface="Calibri" charset="0"/>
              <a:cs typeface="Times New Roman" charset="0"/>
            </a:endParaRPr>
          </a:p>
          <a:p>
            <a:pPr marL="0" indent="0">
              <a:buNone/>
            </a:pPr>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spTree>
    <p:extLst>
      <p:ext uri="{BB962C8B-B14F-4D97-AF65-F5344CB8AC3E}">
        <p14:creationId xmlns:p14="http://schemas.microsoft.com/office/powerpoint/2010/main" val="548611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F545-49A3-4C4D-8534-AB32FC11D0D2}"/>
              </a:ext>
            </a:extLst>
          </p:cNvPr>
          <p:cNvSpPr>
            <a:spLocks noGrp="1"/>
          </p:cNvSpPr>
          <p:nvPr>
            <p:ph type="title"/>
          </p:nvPr>
        </p:nvSpPr>
        <p:spPr/>
        <p:txBody>
          <a:bodyPr/>
          <a:lstStyle/>
          <a:p>
            <a:r>
              <a:rPr lang="fr-FR" dirty="0"/>
              <a:t>Adapter : </a:t>
            </a:r>
          </a:p>
        </p:txBody>
      </p:sp>
      <p:sp>
        <p:nvSpPr>
          <p:cNvPr id="3" name="Espace réservé du contenu 2">
            <a:extLst>
              <a:ext uri="{FF2B5EF4-FFF2-40B4-BE49-F238E27FC236}">
                <a16:creationId xmlns:a16="http://schemas.microsoft.com/office/drawing/2014/main" id="{660E682E-D1BC-E242-BD24-7CDF66E32A94}"/>
              </a:ext>
            </a:extLst>
          </p:cNvPr>
          <p:cNvSpPr>
            <a:spLocks noGrp="1"/>
          </p:cNvSpPr>
          <p:nvPr>
            <p:ph idx="1"/>
          </p:nvPr>
        </p:nvSpPr>
        <p:spPr/>
        <p:txBody>
          <a:bodyPr>
            <a:normAutofit/>
          </a:bodyPr>
          <a:lstStyle/>
          <a:p>
            <a:pPr>
              <a:lnSpc>
                <a:spcPct val="150000"/>
              </a:lnSpc>
            </a:pPr>
            <a:r>
              <a:rPr lang="fr-FR" altLang="fr-FR" sz="1900" dirty="0"/>
              <a:t>C’est prévoir au </a:t>
            </a:r>
            <a:r>
              <a:rPr lang="fr-FR" altLang="fr-FR" sz="1900" b="1" dirty="0"/>
              <a:t>moment de la planification </a:t>
            </a:r>
            <a:r>
              <a:rPr lang="fr-FR" altLang="fr-FR" sz="1900" dirty="0"/>
              <a:t>les </a:t>
            </a:r>
            <a:r>
              <a:rPr lang="fr-FR" altLang="fr-FR" sz="1900" b="1" dirty="0"/>
              <a:t>moyens à donner </a:t>
            </a:r>
            <a:r>
              <a:rPr lang="fr-FR" altLang="fr-FR" sz="1900" dirty="0"/>
              <a:t>pour permettre aux élèves qui manifestent </a:t>
            </a:r>
            <a:r>
              <a:rPr lang="fr-FR" altLang="fr-FR" sz="1900" b="1" dirty="0"/>
              <a:t>des besoins particuliers </a:t>
            </a:r>
            <a:r>
              <a:rPr lang="fr-FR" altLang="fr-FR" sz="1900" dirty="0"/>
              <a:t>de réaliser des </a:t>
            </a:r>
            <a:r>
              <a:rPr lang="fr-FR" altLang="fr-FR" sz="1900" b="1" dirty="0"/>
              <a:t>apprentissages </a:t>
            </a:r>
            <a:r>
              <a:rPr lang="fr-FR" altLang="fr-FR" sz="1900" dirty="0"/>
              <a:t>reliés aux</a:t>
            </a:r>
            <a:r>
              <a:rPr lang="fr-FR" altLang="fr-FR" sz="1900" b="1" dirty="0"/>
              <a:t> objectifs des programmes.</a:t>
            </a:r>
          </a:p>
          <a:p>
            <a:pPr marL="0" indent="0">
              <a:lnSpc>
                <a:spcPct val="100000"/>
              </a:lnSpc>
              <a:buNone/>
            </a:pPr>
            <a:endParaRPr lang="fr-FR" altLang="fr-FR" sz="1900" b="1" dirty="0"/>
          </a:p>
          <a:p>
            <a:pPr>
              <a:lnSpc>
                <a:spcPct val="100000"/>
              </a:lnSpc>
            </a:pPr>
            <a:r>
              <a:rPr lang="fr-FR" sz="1900" dirty="0"/>
              <a:t>C’est</a:t>
            </a:r>
            <a:r>
              <a:rPr lang="fr-FR" sz="1900" b="1" dirty="0"/>
              <a:t> anticiper les problèmes.</a:t>
            </a:r>
          </a:p>
          <a:p>
            <a:pPr>
              <a:lnSpc>
                <a:spcPct val="100000"/>
              </a:lnSpc>
            </a:pPr>
            <a:r>
              <a:rPr lang="fr-FR" sz="1900" dirty="0"/>
              <a:t>C’est</a:t>
            </a:r>
            <a:r>
              <a:rPr lang="fr-FR" sz="1900" b="1" dirty="0"/>
              <a:t> disposer de stratégies et d’outils à mobiliser </a:t>
            </a:r>
            <a:r>
              <a:rPr lang="fr-FR" sz="1900" dirty="0"/>
              <a:t>quand un  besoin non anticipé se manifeste. </a:t>
            </a:r>
          </a:p>
          <a:p>
            <a:pPr marL="0" indent="0">
              <a:lnSpc>
                <a:spcPct val="100000"/>
              </a:lnSpc>
              <a:buNone/>
            </a:pPr>
            <a:endParaRPr lang="fr-FR" sz="1900" dirty="0"/>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 soutien ou de la remédiation</a:t>
            </a:r>
            <a:r>
              <a:rPr lang="fr-FR" sz="1900" b="1" dirty="0">
                <a:solidFill>
                  <a:srgbClr val="FF0000"/>
                </a:solidFill>
              </a:rPr>
              <a:t>. </a:t>
            </a:r>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duper, leurrer </a:t>
            </a:r>
          </a:p>
          <a:p>
            <a:endParaRPr lang="fr-FR" dirty="0"/>
          </a:p>
        </p:txBody>
      </p:sp>
    </p:spTree>
    <p:extLst>
      <p:ext uri="{BB962C8B-B14F-4D97-AF65-F5344CB8AC3E}">
        <p14:creationId xmlns:p14="http://schemas.microsoft.com/office/powerpoint/2010/main" val="20946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a:bodyPr>
          <a:lstStyle/>
          <a:p>
            <a:r>
              <a:rPr lang="fr-FR" dirty="0"/>
              <a:t>Mise en situation : </a:t>
            </a:r>
            <a:br>
              <a:rPr lang="fr-FR" dirty="0"/>
            </a:br>
            <a:br>
              <a:rPr lang="fr-FR" dirty="0"/>
            </a:br>
            <a:r>
              <a:rPr lang="fr-FR" dirty="0"/>
              <a:t>Echange de pratique </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a:xfrm>
            <a:off x="3562777" y="864108"/>
            <a:ext cx="7315200" cy="5120640"/>
          </a:xfrm>
        </p:spPr>
        <p:txBody>
          <a:bodyPr/>
          <a:lstStyle/>
          <a:p>
            <a:pPr lvl="0">
              <a:buFontTx/>
              <a:buChar char="-"/>
            </a:pPr>
            <a:endParaRPr lang="fr-FR" dirty="0">
              <a:latin typeface="Calibri" charset="0"/>
              <a:ea typeface="Calibri" charset="0"/>
              <a:cs typeface="Times New Roman" charset="0"/>
            </a:endParaRPr>
          </a:p>
          <a:p>
            <a:r>
              <a:rPr lang="fr-FR" dirty="0">
                <a:latin typeface="Calibri" charset="0"/>
                <a:ea typeface="Calibri" charset="0"/>
                <a:cs typeface="Times New Roman" charset="0"/>
              </a:rPr>
              <a:t>-Présenter une situation précise à laquelle vous êtes confronté avec un/des élèves à besoins éducatifs particuliers</a:t>
            </a:r>
          </a:p>
          <a:p>
            <a:r>
              <a:rPr lang="fr-FR" dirty="0">
                <a:latin typeface="Calibri" charset="0"/>
                <a:ea typeface="Calibri" charset="0"/>
                <a:cs typeface="Times New Roman" charset="0"/>
              </a:rPr>
              <a:t>Poser une question précise au groupe en line avec cette situation</a:t>
            </a:r>
          </a:p>
          <a:p>
            <a:r>
              <a:rPr lang="fr-FR" dirty="0">
                <a:latin typeface="Calibri" charset="0"/>
                <a:ea typeface="Calibri" charset="0"/>
                <a:cs typeface="Times New Roman" charset="0"/>
              </a:rPr>
              <a:t>Recherche de pistes par le groupe</a:t>
            </a:r>
          </a:p>
          <a:p>
            <a:endParaRPr lang="fr-FR" dirty="0"/>
          </a:p>
        </p:txBody>
      </p:sp>
    </p:spTree>
    <p:extLst>
      <p:ext uri="{BB962C8B-B14F-4D97-AF65-F5344CB8AC3E}">
        <p14:creationId xmlns:p14="http://schemas.microsoft.com/office/powerpoint/2010/main" val="288707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9B6C1-458E-5C46-806C-2F5310F71CFA}"/>
              </a:ext>
            </a:extLst>
          </p:cNvPr>
          <p:cNvSpPr>
            <a:spLocks noGrp="1"/>
          </p:cNvSpPr>
          <p:nvPr>
            <p:ph type="title"/>
          </p:nvPr>
        </p:nvSpPr>
        <p:spPr/>
        <p:txBody>
          <a:bodyPr>
            <a:normAutofit/>
          </a:bodyPr>
          <a:lstStyle/>
          <a:p>
            <a:r>
              <a:rPr lang="fr-FR" dirty="0">
                <a:solidFill>
                  <a:schemeClr val="bg1"/>
                </a:solidFill>
              </a:rPr>
              <a:t>Adapter :</a:t>
            </a:r>
            <a:br>
              <a:rPr lang="fr-FR" dirty="0">
                <a:solidFill>
                  <a:schemeClr val="bg1"/>
                </a:solidFill>
              </a:rPr>
            </a:br>
            <a:r>
              <a:rPr lang="fr-FR" dirty="0">
                <a:solidFill>
                  <a:schemeClr val="bg1"/>
                </a:solidFill>
              </a:rPr>
              <a:t> Quoi ? Comment ? Pourquoi ?</a:t>
            </a:r>
          </a:p>
        </p:txBody>
      </p:sp>
      <p:pic>
        <p:nvPicPr>
          <p:cNvPr id="5" name="Espace réservé du contenu 4">
            <a:extLst>
              <a:ext uri="{FF2B5EF4-FFF2-40B4-BE49-F238E27FC236}">
                <a16:creationId xmlns:a16="http://schemas.microsoft.com/office/drawing/2014/main" id="{B32BF6FA-5377-B34C-8918-28060CD941E3}"/>
              </a:ext>
            </a:extLst>
          </p:cNvPr>
          <p:cNvPicPr>
            <a:picLocks noGrp="1" noChangeAspect="1"/>
          </p:cNvPicPr>
          <p:nvPr>
            <p:ph idx="1"/>
          </p:nvPr>
        </p:nvPicPr>
        <p:blipFill>
          <a:blip r:embed="rId3"/>
          <a:stretch>
            <a:fillRect/>
          </a:stretch>
        </p:blipFill>
        <p:spPr>
          <a:xfrm>
            <a:off x="3462727" y="656212"/>
            <a:ext cx="8319541" cy="5667054"/>
          </a:xfrm>
        </p:spPr>
      </p:pic>
    </p:spTree>
    <p:extLst>
      <p:ext uri="{BB962C8B-B14F-4D97-AF65-F5344CB8AC3E}">
        <p14:creationId xmlns:p14="http://schemas.microsoft.com/office/powerpoint/2010/main" val="158889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F1A8A-4463-A94B-9ED0-BF08B0CC819A}"/>
              </a:ext>
            </a:extLst>
          </p:cNvPr>
          <p:cNvSpPr>
            <a:spLocks noGrp="1"/>
          </p:cNvSpPr>
          <p:nvPr>
            <p:ph idx="1"/>
          </p:nvPr>
        </p:nvSpPr>
        <p:spPr>
          <a:xfrm>
            <a:off x="3522688" y="254833"/>
            <a:ext cx="8259581" cy="6220918"/>
          </a:xfrm>
        </p:spPr>
        <p:txBody>
          <a:bodyPr>
            <a:normAutofit/>
          </a:bodyPr>
          <a:lstStyle/>
          <a:p>
            <a:pPr marL="457200" indent="-457200" algn="just">
              <a:lnSpc>
                <a:spcPct val="150000"/>
              </a:lnSpc>
              <a:buFont typeface="+mj-lt"/>
              <a:buAutoNum type="arabicPeriod"/>
            </a:pPr>
            <a:r>
              <a:rPr lang="fr-FR" b="1" dirty="0">
                <a:solidFill>
                  <a:srgbClr val="00B050"/>
                </a:solidFill>
              </a:rPr>
              <a:t>Adapter le cadre de travail </a:t>
            </a:r>
            <a:r>
              <a:rPr lang="fr-FR" dirty="0">
                <a:solidFill>
                  <a:srgbClr val="00B050"/>
                </a:solidFill>
              </a:rPr>
              <a:t>: </a:t>
            </a:r>
            <a:r>
              <a:rPr lang="fr-FR" dirty="0"/>
              <a:t>le temps, l’espace, les règles de fonctionnement…</a:t>
            </a:r>
          </a:p>
          <a:p>
            <a:pPr marL="457200" indent="-457200" algn="just">
              <a:lnSpc>
                <a:spcPct val="150000"/>
              </a:lnSpc>
              <a:buFont typeface="+mj-lt"/>
              <a:buAutoNum type="arabicPeriod"/>
            </a:pPr>
            <a:r>
              <a:rPr lang="fr-FR" b="1" dirty="0">
                <a:solidFill>
                  <a:schemeClr val="accent1"/>
                </a:solidFill>
              </a:rPr>
              <a:t>Adapter les exigences </a:t>
            </a:r>
            <a:r>
              <a:rPr lang="fr-FR" dirty="0"/>
              <a:t>en fonction du </a:t>
            </a:r>
            <a:r>
              <a:rPr lang="fr-FR" dirty="0" err="1"/>
              <a:t>pps</a:t>
            </a:r>
            <a:r>
              <a:rPr lang="fr-FR" dirty="0"/>
              <a:t>/du projet individuel</a:t>
            </a:r>
          </a:p>
          <a:p>
            <a:pPr marL="457200" indent="-457200" algn="just">
              <a:lnSpc>
                <a:spcPct val="150000"/>
              </a:lnSpc>
              <a:buFont typeface="+mj-lt"/>
              <a:buAutoNum type="arabicPeriod"/>
            </a:pPr>
            <a:r>
              <a:rPr lang="fr-FR" b="1" dirty="0">
                <a:solidFill>
                  <a:srgbClr val="00B0F0"/>
                </a:solidFill>
              </a:rPr>
              <a:t>Adapter les supports</a:t>
            </a:r>
            <a:r>
              <a:rPr lang="fr-FR" dirty="0">
                <a:solidFill>
                  <a:srgbClr val="00B0F0"/>
                </a:solidFill>
              </a:rPr>
              <a:t> : </a:t>
            </a:r>
            <a:r>
              <a:rPr lang="fr-FR" dirty="0">
                <a:solidFill>
                  <a:schemeClr val="tx1"/>
                </a:solidFill>
              </a:rPr>
              <a:t>les d</a:t>
            </a:r>
            <a:r>
              <a:rPr lang="fr-FR" dirty="0"/>
              <a:t>ocuments, la trace écrite, les consignes, les évaluations</a:t>
            </a:r>
          </a:p>
          <a:p>
            <a:pPr marL="457200" indent="-457200" algn="just">
              <a:lnSpc>
                <a:spcPct val="150000"/>
              </a:lnSpc>
              <a:buFont typeface="+mj-lt"/>
              <a:buAutoNum type="arabicPeriod"/>
            </a:pPr>
            <a:r>
              <a:rPr lang="fr-FR" b="1" dirty="0">
                <a:solidFill>
                  <a:srgbClr val="FF0000"/>
                </a:solidFill>
              </a:rPr>
              <a:t>Adapter la pédagogie/la didactique</a:t>
            </a:r>
            <a:r>
              <a:rPr lang="fr-FR" dirty="0">
                <a:solidFill>
                  <a:srgbClr val="FF0000"/>
                </a:solidFill>
              </a:rPr>
              <a:t> </a:t>
            </a:r>
            <a:r>
              <a:rPr lang="fr-FR" dirty="0"/>
              <a:t>: différenciation, individualisation, coopérations, guidance de l’enseignant, articulation classe/dispositif</a:t>
            </a:r>
          </a:p>
          <a:p>
            <a:pPr marL="457200" indent="-457200" algn="just">
              <a:lnSpc>
                <a:spcPct val="150000"/>
              </a:lnSpc>
              <a:buFont typeface="+mj-lt"/>
              <a:buAutoNum type="arabicPeriod"/>
            </a:pPr>
            <a:r>
              <a:rPr lang="fr-FR" b="1" dirty="0"/>
              <a:t>Adapter la situation </a:t>
            </a:r>
          </a:p>
          <a:p>
            <a:pPr marL="0" lvl="0" indent="0" algn="just">
              <a:buNone/>
            </a:pPr>
            <a:r>
              <a:rPr lang="fr-FR" dirty="0"/>
              <a:t>			</a:t>
            </a:r>
          </a:p>
          <a:p>
            <a:pPr marL="0" lvl="0" indent="0" algn="just">
              <a:buNone/>
            </a:pPr>
            <a:r>
              <a:rPr lang="fr-FR" dirty="0"/>
              <a:t> + </a:t>
            </a:r>
            <a:r>
              <a:rPr lang="fr-FR" b="1" dirty="0"/>
              <a:t>Bienveillance/soutien/accompagnement</a:t>
            </a:r>
          </a:p>
          <a:p>
            <a:pPr marL="0" indent="0">
              <a:buNone/>
            </a:pPr>
            <a:endParaRPr lang="fr-FR" dirty="0"/>
          </a:p>
        </p:txBody>
      </p:sp>
    </p:spTree>
    <p:extLst>
      <p:ext uri="{BB962C8B-B14F-4D97-AF65-F5344CB8AC3E}">
        <p14:creationId xmlns:p14="http://schemas.microsoft.com/office/powerpoint/2010/main" val="6102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332BF-00C6-CD4F-87DC-A3A55E530FAB}"/>
              </a:ext>
            </a:extLst>
          </p:cNvPr>
          <p:cNvSpPr>
            <a:spLocks noGrp="1"/>
          </p:cNvSpPr>
          <p:nvPr>
            <p:ph type="title"/>
          </p:nvPr>
        </p:nvSpPr>
        <p:spPr/>
        <p:txBody>
          <a:bodyPr>
            <a:normAutofit/>
          </a:bodyPr>
          <a:lstStyle/>
          <a:p>
            <a:r>
              <a:rPr lang="fr-FR" dirty="0"/>
              <a:t>Plan de la formation : </a:t>
            </a:r>
            <a:br>
              <a:rPr lang="fr-FR" dirty="0"/>
            </a:br>
            <a:endParaRPr lang="fr-FR" dirty="0"/>
          </a:p>
        </p:txBody>
      </p:sp>
      <p:sp>
        <p:nvSpPr>
          <p:cNvPr id="3" name="Espace réservé du contenu 2">
            <a:extLst>
              <a:ext uri="{FF2B5EF4-FFF2-40B4-BE49-F238E27FC236}">
                <a16:creationId xmlns:a16="http://schemas.microsoft.com/office/drawing/2014/main" id="{437794F9-B9D9-E141-8493-0D31ACB7253D}"/>
              </a:ext>
            </a:extLst>
          </p:cNvPr>
          <p:cNvSpPr>
            <a:spLocks noGrp="1"/>
          </p:cNvSpPr>
          <p:nvPr>
            <p:ph idx="1"/>
          </p:nvPr>
        </p:nvSpPr>
        <p:spPr>
          <a:xfrm>
            <a:off x="3710065" y="776478"/>
            <a:ext cx="7797307" cy="5272630"/>
          </a:xfrm>
        </p:spPr>
        <p:txBody>
          <a:bodyPr>
            <a:normAutofit fontScale="92500" lnSpcReduction="20000"/>
          </a:bodyPr>
          <a:lstStyle/>
          <a:p>
            <a:pPr marL="0" indent="0">
              <a:buNone/>
            </a:pPr>
            <a:r>
              <a:rPr lang="fr-FR" b="1" dirty="0"/>
              <a:t>I.  Qu’est-ce que l’inclusion ? </a:t>
            </a:r>
          </a:p>
          <a:p>
            <a:pPr marL="0" indent="0">
              <a:buNone/>
            </a:pPr>
            <a:r>
              <a:rPr lang="fr-FR" dirty="0"/>
              <a:t>De l’exclusion à l’inclusion….</a:t>
            </a:r>
          </a:p>
          <a:p>
            <a:pPr marL="0" indent="0">
              <a:buNone/>
            </a:pPr>
            <a:r>
              <a:rPr lang="fr-FR" dirty="0"/>
              <a:t>2005 : année clé pour la logique inclusive</a:t>
            </a:r>
          </a:p>
          <a:p>
            <a:pPr marL="0" indent="0">
              <a:buNone/>
            </a:pPr>
            <a:r>
              <a:rPr lang="fr-FR" b="1" dirty="0"/>
              <a:t>II. Handicap et troubles : obstacles aux apprentissages  </a:t>
            </a:r>
          </a:p>
          <a:p>
            <a:pPr marL="0" indent="0">
              <a:buNone/>
            </a:pPr>
            <a:r>
              <a:rPr lang="fr-FR" dirty="0"/>
              <a:t>Différencier difficultés et troubles</a:t>
            </a:r>
          </a:p>
          <a:p>
            <a:pPr marL="0" indent="0">
              <a:buNone/>
            </a:pPr>
            <a:r>
              <a:rPr lang="fr-FR" dirty="0"/>
              <a:t>Mise en situation de handicap : exercice + analyse</a:t>
            </a:r>
          </a:p>
          <a:p>
            <a:pPr marL="0" indent="0">
              <a:buNone/>
            </a:pPr>
            <a:r>
              <a:rPr lang="fr-FR" dirty="0"/>
              <a:t>Les troubles + </a:t>
            </a:r>
            <a:r>
              <a:rPr lang="fr-FR" dirty="0" err="1"/>
              <a:t>padlet</a:t>
            </a:r>
            <a:endParaRPr lang="fr-FR" dirty="0"/>
          </a:p>
          <a:p>
            <a:pPr marL="0" indent="0">
              <a:buNone/>
            </a:pPr>
            <a:r>
              <a:rPr lang="fr-FR" dirty="0"/>
              <a:t>Les principales difficultés rencontrées par les  élèves à BEP</a:t>
            </a:r>
          </a:p>
          <a:p>
            <a:pPr marL="0" indent="0">
              <a:buNone/>
            </a:pPr>
            <a:r>
              <a:rPr lang="fr-FR" b="1" dirty="0"/>
              <a:t>III. Adaptation, différenciation …complications ?!</a:t>
            </a:r>
          </a:p>
          <a:p>
            <a:pPr marL="0" indent="0">
              <a:buNone/>
            </a:pPr>
            <a:r>
              <a:rPr lang="fr-FR" dirty="0"/>
              <a:t>Les enjeux</a:t>
            </a:r>
          </a:p>
          <a:p>
            <a:pPr marL="0" indent="0">
              <a:buNone/>
            </a:pPr>
            <a:r>
              <a:rPr lang="fr-FR" dirty="0"/>
              <a:t>Mise en situation : quels leviers pour répondre aux enjeux ? </a:t>
            </a:r>
          </a:p>
          <a:p>
            <a:pPr marL="0" indent="0">
              <a:buNone/>
            </a:pPr>
            <a:r>
              <a:rPr lang="fr-FR" dirty="0"/>
              <a:t>Mise en situation : Adapter  : Quoi ? Comment ? Pourquoi ? </a:t>
            </a:r>
          </a:p>
          <a:p>
            <a:pPr marL="0" indent="0">
              <a:buNone/>
            </a:pPr>
            <a:endParaRPr lang="fr-FR" b="1" dirty="0"/>
          </a:p>
          <a:p>
            <a:pPr marL="0" indent="0">
              <a:buNone/>
            </a:pPr>
            <a:r>
              <a:rPr lang="fr-FR" dirty="0"/>
              <a:t>Bilan</a:t>
            </a:r>
          </a:p>
          <a:p>
            <a:endParaRPr lang="fr-FR" dirty="0"/>
          </a:p>
        </p:txBody>
      </p:sp>
    </p:spTree>
    <p:extLst>
      <p:ext uri="{BB962C8B-B14F-4D97-AF65-F5344CB8AC3E}">
        <p14:creationId xmlns:p14="http://schemas.microsoft.com/office/powerpoint/2010/main" val="115810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F976F-C033-A641-83F1-7F67E8A4136E}"/>
              </a:ext>
            </a:extLst>
          </p:cNvPr>
          <p:cNvSpPr>
            <a:spLocks noGrp="1"/>
          </p:cNvSpPr>
          <p:nvPr>
            <p:ph type="title"/>
          </p:nvPr>
        </p:nvSpPr>
        <p:spPr/>
        <p:txBody>
          <a:bodyPr/>
          <a:lstStyle/>
          <a:p>
            <a:r>
              <a:rPr lang="fr-FR" b="1" dirty="0">
                <a:solidFill>
                  <a:schemeClr val="bg1"/>
                </a:solidFill>
              </a:rPr>
              <a:t>1. Adapter le cadre de travail </a:t>
            </a:r>
            <a:endParaRPr lang="fr-FR" dirty="0">
              <a:solidFill>
                <a:schemeClr val="bg1"/>
              </a:solidFill>
            </a:endParaRPr>
          </a:p>
        </p:txBody>
      </p:sp>
      <p:sp>
        <p:nvSpPr>
          <p:cNvPr id="3" name="Espace réservé du contenu 2">
            <a:extLst>
              <a:ext uri="{FF2B5EF4-FFF2-40B4-BE49-F238E27FC236}">
                <a16:creationId xmlns:a16="http://schemas.microsoft.com/office/drawing/2014/main" id="{1966F05C-74AB-C34B-9F9B-96EFC6CE9CFD}"/>
              </a:ext>
            </a:extLst>
          </p:cNvPr>
          <p:cNvSpPr>
            <a:spLocks noGrp="1"/>
          </p:cNvSpPr>
          <p:nvPr>
            <p:ph idx="1"/>
          </p:nvPr>
        </p:nvSpPr>
        <p:spPr/>
        <p:txBody>
          <a:bodyPr/>
          <a:lstStyle/>
          <a:p>
            <a:pPr marL="0" indent="0">
              <a:buNone/>
            </a:pPr>
            <a:r>
              <a:rPr lang="fr-FR" b="1" i="1" dirty="0"/>
              <a:t>Objectif</a:t>
            </a:r>
            <a:r>
              <a:rPr lang="fr-FR" i="1" dirty="0"/>
              <a:t> : Créer un cadre intelligible, rassurant et contenant</a:t>
            </a:r>
            <a:endParaRPr lang="fr-FR" dirty="0"/>
          </a:p>
          <a:p>
            <a:pPr marL="0" lvl="0" indent="0">
              <a:buNone/>
            </a:pPr>
            <a:endParaRPr lang="fr-FR" dirty="0"/>
          </a:p>
          <a:p>
            <a:pPr lvl="0">
              <a:buFont typeface="Wingdings" charset="2"/>
              <a:buChar char="v"/>
            </a:pPr>
            <a:r>
              <a:rPr lang="fr-FR" dirty="0"/>
              <a:t>Le temps </a:t>
            </a:r>
          </a:p>
          <a:p>
            <a:pPr lvl="0">
              <a:buFont typeface="Wingdings" charset="2"/>
              <a:buChar char="v"/>
            </a:pPr>
            <a:r>
              <a:rPr lang="fr-FR" dirty="0"/>
              <a:t>L’espace</a:t>
            </a:r>
          </a:p>
          <a:p>
            <a:pPr lvl="0">
              <a:buFont typeface="Wingdings" charset="2"/>
              <a:buChar char="v"/>
            </a:pPr>
            <a:r>
              <a:rPr lang="fr-FR" dirty="0"/>
              <a:t>Les règles de vie de classe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27424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492A-C31D-D446-A173-B35078C41FA5}"/>
              </a:ext>
            </a:extLst>
          </p:cNvPr>
          <p:cNvSpPr>
            <a:spLocks noGrp="1"/>
          </p:cNvSpPr>
          <p:nvPr>
            <p:ph type="title"/>
          </p:nvPr>
        </p:nvSpPr>
        <p:spPr/>
        <p:txBody>
          <a:bodyPr/>
          <a:lstStyle/>
          <a:p>
            <a:r>
              <a:rPr lang="fr-FR" i="1" dirty="0">
                <a:solidFill>
                  <a:schemeClr val="bg1"/>
                </a:solidFill>
              </a:rPr>
              <a:t>1.1. Adapter le temps</a:t>
            </a:r>
          </a:p>
        </p:txBody>
      </p:sp>
      <p:sp>
        <p:nvSpPr>
          <p:cNvPr id="3" name="Espace réservé du contenu 2">
            <a:extLst>
              <a:ext uri="{FF2B5EF4-FFF2-40B4-BE49-F238E27FC236}">
                <a16:creationId xmlns:a16="http://schemas.microsoft.com/office/drawing/2014/main" id="{DB666860-B56E-4847-A144-F6CE36A6273A}"/>
              </a:ext>
            </a:extLst>
          </p:cNvPr>
          <p:cNvSpPr>
            <a:spLocks noGrp="1"/>
          </p:cNvSpPr>
          <p:nvPr>
            <p:ph idx="1"/>
          </p:nvPr>
        </p:nvSpPr>
        <p:spPr/>
        <p:txBody>
          <a:bodyPr>
            <a:normAutofit/>
          </a:bodyPr>
          <a:lstStyle/>
          <a:p>
            <a:r>
              <a:rPr lang="fr-FR" b="1" dirty="0"/>
              <a:t>Présenter la séance prévue </a:t>
            </a:r>
            <a:r>
              <a:rPr lang="fr-FR" dirty="0"/>
              <a:t>: limiter le stress lié à l’inconnu</a:t>
            </a:r>
          </a:p>
          <a:p>
            <a:r>
              <a:rPr lang="fr-FR" b="1" dirty="0"/>
              <a:t>Rituels</a:t>
            </a:r>
            <a:r>
              <a:rPr lang="fr-FR" dirty="0"/>
              <a:t> de début et fin de séance</a:t>
            </a:r>
          </a:p>
          <a:p>
            <a:r>
              <a:rPr lang="fr-FR" dirty="0"/>
              <a:t>Faire des </a:t>
            </a:r>
            <a:r>
              <a:rPr lang="fr-FR" b="1" dirty="0"/>
              <a:t>pauses</a:t>
            </a:r>
            <a:r>
              <a:rPr lang="fr-FR" dirty="0"/>
              <a:t>, des </a:t>
            </a:r>
            <a:r>
              <a:rPr lang="fr-FR" b="1" dirty="0"/>
              <a:t>points, marquer les étapes</a:t>
            </a:r>
          </a:p>
          <a:p>
            <a:r>
              <a:rPr lang="fr-FR" b="1" dirty="0"/>
              <a:t>Anticiper et planifier les transitions </a:t>
            </a:r>
            <a:r>
              <a:rPr lang="fr-FR" dirty="0"/>
              <a:t>pour rassurer. </a:t>
            </a:r>
          </a:p>
          <a:p>
            <a:r>
              <a:rPr lang="fr-FR" b="1" dirty="0"/>
              <a:t>Fixer un temps pour les activités </a:t>
            </a:r>
            <a:r>
              <a:rPr lang="fr-FR" dirty="0"/>
              <a:t>: mieux vaut un investissement court mais intense que pas d’investissement réel : but augmenter le temps de concentration progressivement (efficace pour comportement et autisme)</a:t>
            </a:r>
          </a:p>
          <a:p>
            <a:pPr marL="0" indent="0">
              <a:buNone/>
            </a:pPr>
            <a:r>
              <a:rPr lang="fr-FR" b="1" dirty="0"/>
              <a:t>=&gt; Structurer/rassurer/varier</a:t>
            </a:r>
          </a:p>
          <a:p>
            <a:endParaRPr lang="fr-FR" dirty="0"/>
          </a:p>
        </p:txBody>
      </p:sp>
    </p:spTree>
    <p:extLst>
      <p:ext uri="{BB962C8B-B14F-4D97-AF65-F5344CB8AC3E}">
        <p14:creationId xmlns:p14="http://schemas.microsoft.com/office/powerpoint/2010/main" val="50011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09FD0-6DB5-5445-A687-DEF59EA77EEF}"/>
              </a:ext>
            </a:extLst>
          </p:cNvPr>
          <p:cNvSpPr>
            <a:spLocks noGrp="1"/>
          </p:cNvSpPr>
          <p:nvPr>
            <p:ph type="title"/>
          </p:nvPr>
        </p:nvSpPr>
        <p:spPr/>
        <p:txBody>
          <a:bodyPr/>
          <a:lstStyle/>
          <a:p>
            <a:r>
              <a:rPr lang="fr-FR" i="1" dirty="0">
                <a:solidFill>
                  <a:schemeClr val="bg1"/>
                </a:solidFill>
              </a:rPr>
              <a:t>1.2 : Adapter l’espace</a:t>
            </a:r>
          </a:p>
        </p:txBody>
      </p:sp>
      <p:sp>
        <p:nvSpPr>
          <p:cNvPr id="3" name="Espace réservé du contenu 2">
            <a:extLst>
              <a:ext uri="{FF2B5EF4-FFF2-40B4-BE49-F238E27FC236}">
                <a16:creationId xmlns:a16="http://schemas.microsoft.com/office/drawing/2014/main" id="{A1BF5AFF-FCD9-5F4D-9F61-8A197F4AEADC}"/>
              </a:ext>
            </a:extLst>
          </p:cNvPr>
          <p:cNvSpPr>
            <a:spLocks noGrp="1"/>
          </p:cNvSpPr>
          <p:nvPr>
            <p:ph idx="1"/>
          </p:nvPr>
        </p:nvSpPr>
        <p:spPr/>
        <p:txBody>
          <a:bodyPr>
            <a:normAutofit/>
          </a:bodyPr>
          <a:lstStyle/>
          <a:p>
            <a:pPr algn="just">
              <a:lnSpc>
                <a:spcPct val="160000"/>
              </a:lnSpc>
            </a:pPr>
            <a:r>
              <a:rPr lang="fr-FR" altLang="fr-FR" b="1" dirty="0">
                <a:cs typeface="Arial" pitchFamily="34" charset="0"/>
              </a:rPr>
              <a:t>Placement de l’élève, </a:t>
            </a:r>
            <a:r>
              <a:rPr lang="fr-FR" altLang="fr-FR" dirty="0">
                <a:cs typeface="Arial" pitchFamily="34" charset="0"/>
              </a:rPr>
              <a:t>aménagement des conditions matérielles (outils individuels à disposition)….</a:t>
            </a:r>
          </a:p>
          <a:p>
            <a:pPr algn="just">
              <a:lnSpc>
                <a:spcPct val="160000"/>
              </a:lnSpc>
            </a:pPr>
            <a:r>
              <a:rPr lang="fr-FR" b="1" dirty="0"/>
              <a:t>Aménager des coins </a:t>
            </a:r>
            <a:r>
              <a:rPr lang="fr-FR" dirty="0"/>
              <a:t>repos/refuge ou l’élève peut se ressourcer temporairement. </a:t>
            </a:r>
            <a:endParaRPr lang="fr-FR" altLang="fr-FR" dirty="0">
              <a:solidFill>
                <a:srgbClr val="FF0000"/>
              </a:solidFill>
              <a:cs typeface="Arial" pitchFamily="34" charset="0"/>
            </a:endParaRPr>
          </a:p>
          <a:p>
            <a:pPr algn="just">
              <a:lnSpc>
                <a:spcPct val="160000"/>
              </a:lnSpc>
            </a:pPr>
            <a:r>
              <a:rPr lang="fr-FR" altLang="fr-FR" dirty="0">
                <a:cs typeface="Arial" pitchFamily="34" charset="0"/>
              </a:rPr>
              <a:t>Vigilance accrue de l’enseignant, </a:t>
            </a:r>
            <a:r>
              <a:rPr lang="fr-FR" altLang="fr-FR" b="1" dirty="0">
                <a:cs typeface="Arial" pitchFamily="34" charset="0"/>
              </a:rPr>
              <a:t>circuler</a:t>
            </a:r>
            <a:r>
              <a:rPr lang="fr-FR" altLang="fr-FR" dirty="0">
                <a:cs typeface="Arial" pitchFamily="34" charset="0"/>
              </a:rPr>
              <a:t> dans la classe, poser la main sur la table, </a:t>
            </a:r>
            <a:r>
              <a:rPr lang="fr-FR" altLang="fr-FR" b="1" dirty="0">
                <a:cs typeface="Arial" pitchFamily="34" charset="0"/>
              </a:rPr>
              <a:t>dire la consigne </a:t>
            </a:r>
            <a:r>
              <a:rPr lang="fr-FR" altLang="fr-FR" dirty="0">
                <a:cs typeface="Arial" pitchFamily="34" charset="0"/>
              </a:rPr>
              <a:t>proche de l’élève, tapoter sur le bureau pour </a:t>
            </a:r>
            <a:r>
              <a:rPr lang="fr-FR" altLang="fr-FR" b="1" dirty="0">
                <a:cs typeface="Arial" pitchFamily="34" charset="0"/>
              </a:rPr>
              <a:t>remobiliser</a:t>
            </a:r>
            <a:r>
              <a:rPr lang="fr-FR" altLang="fr-FR" dirty="0">
                <a:cs typeface="Arial" pitchFamily="34" charset="0"/>
              </a:rPr>
              <a:t>, </a:t>
            </a:r>
            <a:r>
              <a:rPr lang="fr-FR" altLang="fr-FR" b="1" dirty="0">
                <a:cs typeface="Arial" pitchFamily="34" charset="0"/>
              </a:rPr>
              <a:t>explication supplémentaires individuelles</a:t>
            </a:r>
            <a:r>
              <a:rPr lang="fr-FR" altLang="fr-FR" dirty="0">
                <a:cs typeface="Arial" pitchFamily="34" charset="0"/>
              </a:rPr>
              <a:t>, </a:t>
            </a:r>
            <a:r>
              <a:rPr lang="fr-FR" altLang="fr-FR" b="1" dirty="0">
                <a:cs typeface="Arial" pitchFamily="34" charset="0"/>
              </a:rPr>
              <a:t>encouragements </a:t>
            </a:r>
            <a:r>
              <a:rPr lang="fr-FR" altLang="fr-FR" dirty="0">
                <a:cs typeface="Arial" pitchFamily="34" charset="0"/>
              </a:rPr>
              <a:t>discrets.</a:t>
            </a:r>
          </a:p>
          <a:p>
            <a:pPr marL="0" indent="0" algn="just">
              <a:lnSpc>
                <a:spcPct val="160000"/>
              </a:lnSpc>
              <a:buNone/>
            </a:pPr>
            <a:r>
              <a:rPr lang="fr-FR" dirty="0"/>
              <a:t>=&gt; Vidéo sur le </a:t>
            </a:r>
            <a:r>
              <a:rPr lang="fr-FR" dirty="0" err="1"/>
              <a:t>padlet</a:t>
            </a:r>
            <a:endParaRPr lang="fr-FR" dirty="0"/>
          </a:p>
        </p:txBody>
      </p:sp>
    </p:spTree>
    <p:extLst>
      <p:ext uri="{BB962C8B-B14F-4D97-AF65-F5344CB8AC3E}">
        <p14:creationId xmlns:p14="http://schemas.microsoft.com/office/powerpoint/2010/main" val="36899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5B757-645A-004B-828B-6D9E6642A405}"/>
              </a:ext>
            </a:extLst>
          </p:cNvPr>
          <p:cNvSpPr>
            <a:spLocks noGrp="1"/>
          </p:cNvSpPr>
          <p:nvPr>
            <p:ph type="title"/>
          </p:nvPr>
        </p:nvSpPr>
        <p:spPr/>
        <p:txBody>
          <a:bodyPr>
            <a:normAutofit/>
          </a:bodyPr>
          <a:lstStyle/>
          <a:p>
            <a:pPr lvl="0"/>
            <a:r>
              <a:rPr lang="fr-FR" i="1" dirty="0">
                <a:solidFill>
                  <a:schemeClr val="bg1"/>
                </a:solidFill>
              </a:rPr>
              <a:t>1.3 : Adapter les règles de la vie de classe</a:t>
            </a:r>
          </a:p>
        </p:txBody>
      </p:sp>
      <p:sp>
        <p:nvSpPr>
          <p:cNvPr id="3" name="Espace réservé du contenu 2">
            <a:extLst>
              <a:ext uri="{FF2B5EF4-FFF2-40B4-BE49-F238E27FC236}">
                <a16:creationId xmlns:a16="http://schemas.microsoft.com/office/drawing/2014/main" id="{C47648EF-4464-C446-90CA-7FA51157A238}"/>
              </a:ext>
            </a:extLst>
          </p:cNvPr>
          <p:cNvSpPr>
            <a:spLocks noGrp="1"/>
          </p:cNvSpPr>
          <p:nvPr>
            <p:ph idx="1"/>
          </p:nvPr>
        </p:nvSpPr>
        <p:spPr/>
        <p:txBody>
          <a:bodyPr/>
          <a:lstStyle/>
          <a:p>
            <a:r>
              <a:rPr lang="fr-FR" b="1" dirty="0"/>
              <a:t>Annonce systématique du déroulé </a:t>
            </a:r>
            <a:r>
              <a:rPr lang="fr-FR" dirty="0"/>
              <a:t>de la séance, matérialiser les points d’étapes</a:t>
            </a:r>
          </a:p>
          <a:p>
            <a:r>
              <a:rPr lang="fr-FR" b="1" dirty="0"/>
              <a:t>Systématiser</a:t>
            </a:r>
            <a:r>
              <a:rPr lang="fr-FR" dirty="0"/>
              <a:t> certaines pratiques, ritualisation…</a:t>
            </a:r>
          </a:p>
          <a:p>
            <a:r>
              <a:rPr lang="fr-FR" altLang="fr-FR" b="1" dirty="0">
                <a:cs typeface="Arial" pitchFamily="34" charset="0"/>
              </a:rPr>
              <a:t>Guidance</a:t>
            </a:r>
            <a:r>
              <a:rPr lang="fr-FR" altLang="fr-FR" dirty="0">
                <a:cs typeface="Arial" pitchFamily="34" charset="0"/>
              </a:rPr>
              <a:t> de l’enseignant, le « maintien de l’orientation »</a:t>
            </a:r>
          </a:p>
          <a:p>
            <a:endParaRPr lang="fr-FR" altLang="fr-FR" dirty="0">
              <a:cs typeface="Arial" pitchFamily="34" charset="0"/>
            </a:endParaRPr>
          </a:p>
          <a:p>
            <a:pPr marL="0" indent="0">
              <a:buNone/>
            </a:pPr>
            <a:r>
              <a:rPr lang="fr-FR" altLang="fr-FR" dirty="0">
                <a:cs typeface="Arial" pitchFamily="34" charset="0"/>
              </a:rPr>
              <a:t>=&gt; Importance de la relation aux élèves</a:t>
            </a:r>
          </a:p>
          <a:p>
            <a:pPr marL="0" indent="0">
              <a:buNone/>
            </a:pPr>
            <a:endParaRPr lang="fr-FR" altLang="fr-FR" dirty="0">
              <a:latin typeface="Arial" pitchFamily="34" charset="0"/>
              <a:cs typeface="Arial" pitchFamily="34" charset="0"/>
            </a:endParaRPr>
          </a:p>
          <a:p>
            <a:endParaRPr lang="fr-FR" dirty="0"/>
          </a:p>
        </p:txBody>
      </p:sp>
    </p:spTree>
    <p:extLst>
      <p:ext uri="{BB962C8B-B14F-4D97-AF65-F5344CB8AC3E}">
        <p14:creationId xmlns:p14="http://schemas.microsoft.com/office/powerpoint/2010/main" val="6576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4E76E-7333-A24E-859B-FE4E66547AD2}"/>
              </a:ext>
            </a:extLst>
          </p:cNvPr>
          <p:cNvSpPr>
            <a:spLocks noGrp="1"/>
          </p:cNvSpPr>
          <p:nvPr>
            <p:ph type="title"/>
          </p:nvPr>
        </p:nvSpPr>
        <p:spPr/>
        <p:txBody>
          <a:bodyPr/>
          <a:lstStyle/>
          <a:p>
            <a:r>
              <a:rPr lang="fr-FR" b="1" dirty="0">
                <a:solidFill>
                  <a:schemeClr val="bg1"/>
                </a:solidFill>
              </a:rPr>
              <a:t>2. Adapter les exigences </a:t>
            </a:r>
            <a:endParaRPr lang="fr-FR" dirty="0">
              <a:solidFill>
                <a:schemeClr val="bg1"/>
              </a:solidFill>
            </a:endParaRPr>
          </a:p>
        </p:txBody>
      </p:sp>
      <p:sp>
        <p:nvSpPr>
          <p:cNvPr id="4" name="Espace réservé du contenu 3">
            <a:extLst>
              <a:ext uri="{FF2B5EF4-FFF2-40B4-BE49-F238E27FC236}">
                <a16:creationId xmlns:a16="http://schemas.microsoft.com/office/drawing/2014/main" id="{7FC8F3E0-77CE-274F-A97C-382F5794D5B5}"/>
              </a:ext>
            </a:extLst>
          </p:cNvPr>
          <p:cNvSpPr>
            <a:spLocks noGrp="1"/>
          </p:cNvSpPr>
          <p:nvPr>
            <p:ph idx="1"/>
          </p:nvPr>
        </p:nvSpPr>
        <p:spPr/>
        <p:txBody>
          <a:bodyPr/>
          <a:lstStyle/>
          <a:p>
            <a:pPr marL="0" indent="0">
              <a:buNone/>
            </a:pPr>
            <a:r>
              <a:rPr lang="fr-FR" b="1" i="1"/>
              <a:t> </a:t>
            </a:r>
            <a:r>
              <a:rPr lang="fr-FR" b="1" i="1" dirty="0"/>
              <a:t>Objectif :</a:t>
            </a:r>
            <a:r>
              <a:rPr lang="fr-FR" i="1" dirty="0"/>
              <a:t> Faire progresser l’élève au maximum de ses capacités</a:t>
            </a:r>
            <a:r>
              <a:rPr lang="fr-FR" dirty="0"/>
              <a:t> </a:t>
            </a:r>
            <a:endParaRPr lang="fr-FR" sz="4000" dirty="0"/>
          </a:p>
          <a:p>
            <a:endParaRPr lang="fr-FR" dirty="0"/>
          </a:p>
        </p:txBody>
      </p:sp>
    </p:spTree>
    <p:extLst>
      <p:ext uri="{BB962C8B-B14F-4D97-AF65-F5344CB8AC3E}">
        <p14:creationId xmlns:p14="http://schemas.microsoft.com/office/powerpoint/2010/main" val="3891001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7FEC3-6BA1-2D49-BBB9-A561E690D4A8}"/>
              </a:ext>
            </a:extLst>
          </p:cNvPr>
          <p:cNvSpPr>
            <a:spLocks noGrp="1"/>
          </p:cNvSpPr>
          <p:nvPr>
            <p:ph type="title"/>
          </p:nvPr>
        </p:nvSpPr>
        <p:spPr/>
        <p:txBody>
          <a:bodyPr/>
          <a:lstStyle/>
          <a:p>
            <a:r>
              <a:rPr lang="fr-FR" i="1" dirty="0">
                <a:solidFill>
                  <a:schemeClr val="bg1"/>
                </a:solidFill>
              </a:rPr>
              <a:t>2.1  Aspect institutionnel</a:t>
            </a:r>
          </a:p>
        </p:txBody>
      </p:sp>
      <p:sp>
        <p:nvSpPr>
          <p:cNvPr id="3" name="Espace réservé du contenu 2">
            <a:extLst>
              <a:ext uri="{FF2B5EF4-FFF2-40B4-BE49-F238E27FC236}">
                <a16:creationId xmlns:a16="http://schemas.microsoft.com/office/drawing/2014/main" id="{E6A3CED8-3221-194D-9636-3E3748B61ED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06887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78FF1-937C-E14A-8A5B-2C153522DC90}"/>
              </a:ext>
            </a:extLst>
          </p:cNvPr>
          <p:cNvSpPr>
            <a:spLocks noGrp="1"/>
          </p:cNvSpPr>
          <p:nvPr>
            <p:ph type="title"/>
          </p:nvPr>
        </p:nvSpPr>
        <p:spPr/>
        <p:txBody>
          <a:bodyPr/>
          <a:lstStyle/>
          <a:p>
            <a:r>
              <a:rPr lang="fr-FR" dirty="0"/>
              <a:t>PAI</a:t>
            </a:r>
            <a:br>
              <a:rPr lang="fr-FR" dirty="0"/>
            </a:br>
            <a:r>
              <a:rPr lang="fr-FR" dirty="0"/>
              <a:t>PAP</a:t>
            </a:r>
            <a:br>
              <a:rPr lang="fr-FR" dirty="0"/>
            </a:br>
            <a:r>
              <a:rPr lang="fr-FR" dirty="0"/>
              <a:t>PPRE</a:t>
            </a:r>
            <a:br>
              <a:rPr lang="fr-FR" dirty="0"/>
            </a:br>
            <a:r>
              <a:rPr lang="fr-FR" dirty="0"/>
              <a:t>PPS</a:t>
            </a:r>
          </a:p>
        </p:txBody>
      </p:sp>
      <p:pic>
        <p:nvPicPr>
          <p:cNvPr id="4" name="Espace réservé du contenu 2">
            <a:extLst>
              <a:ext uri="{FF2B5EF4-FFF2-40B4-BE49-F238E27FC236}">
                <a16:creationId xmlns:a16="http://schemas.microsoft.com/office/drawing/2014/main" id="{5A325CE9-984E-174F-BD90-23A226BDB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8629" y="-4572"/>
            <a:ext cx="6858000" cy="6858000"/>
          </a:xfrm>
        </p:spPr>
      </p:pic>
    </p:spTree>
    <p:extLst>
      <p:ext uri="{BB962C8B-B14F-4D97-AF65-F5344CB8AC3E}">
        <p14:creationId xmlns:p14="http://schemas.microsoft.com/office/powerpoint/2010/main" val="305235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8B815B9-9ECE-4540-98CF-7F0C2C4FDA8F}"/>
              </a:ext>
            </a:extLst>
          </p:cNvPr>
          <p:cNvSpPr>
            <a:spLocks noGrp="1"/>
          </p:cNvSpPr>
          <p:nvPr>
            <p:ph idx="1"/>
          </p:nvPr>
        </p:nvSpPr>
        <p:spPr>
          <a:xfrm>
            <a:off x="3507698" y="254833"/>
            <a:ext cx="7465101" cy="6019357"/>
          </a:xfrm>
        </p:spPr>
        <p:txBody>
          <a:bodyPr>
            <a:normAutofit fontScale="85000" lnSpcReduction="10000"/>
          </a:bodyPr>
          <a:lstStyle/>
          <a:p>
            <a:pPr marL="0" indent="0" algn="just">
              <a:lnSpc>
                <a:spcPct val="160000"/>
              </a:lnSpc>
              <a:buNone/>
            </a:pPr>
            <a:r>
              <a:rPr lang="fr-FR" dirty="0"/>
              <a:t>En fonction du</a:t>
            </a:r>
            <a:r>
              <a:rPr lang="fr-FR" b="1" dirty="0"/>
              <a:t> PPS </a:t>
            </a:r>
            <a:r>
              <a:rPr lang="fr-FR" dirty="0"/>
              <a:t>et du projet individuel </a:t>
            </a:r>
          </a:p>
          <a:p>
            <a:pPr algn="just">
              <a:lnSpc>
                <a:spcPct val="160000"/>
              </a:lnSpc>
            </a:pPr>
            <a:r>
              <a:rPr lang="fr-FR" altLang="fr-FR" sz="2400" dirty="0">
                <a:ea typeface="Arial" charset="0"/>
                <a:cs typeface="Arial" charset="0"/>
              </a:rPr>
              <a:t>Ce </a:t>
            </a:r>
            <a:r>
              <a:rPr lang="fr-FR" altLang="fr-FR" sz="2400" b="1" dirty="0">
                <a:ea typeface="Arial" charset="0"/>
                <a:cs typeface="Arial" charset="0"/>
              </a:rPr>
              <a:t>PPS organise la scolarité de l’élève en situation de handicap </a:t>
            </a:r>
            <a:r>
              <a:rPr lang="fr-FR" altLang="fr-FR" sz="2400" dirty="0">
                <a:ea typeface="Arial" charset="0"/>
                <a:cs typeface="Arial" charset="0"/>
              </a:rPr>
              <a:t>et </a:t>
            </a:r>
            <a:r>
              <a:rPr lang="fr-FR" altLang="fr-FR" sz="2400" b="1" dirty="0">
                <a:ea typeface="Arial" charset="0"/>
                <a:cs typeface="Arial" charset="0"/>
              </a:rPr>
              <a:t>assure la cohérence et la qualité des accompagnements et des aides éventuellement nécessaires </a:t>
            </a:r>
            <a:r>
              <a:rPr lang="fr-FR" altLang="fr-FR" sz="2400" dirty="0">
                <a:ea typeface="Arial" charset="0"/>
                <a:cs typeface="Arial" charset="0"/>
              </a:rPr>
              <a:t>à partir d’une évaluation globale de la situation et des </a:t>
            </a:r>
            <a:r>
              <a:rPr lang="fr-FR" altLang="fr-FR" sz="2400" b="1" dirty="0">
                <a:ea typeface="Arial" charset="0"/>
                <a:cs typeface="Arial" charset="0"/>
              </a:rPr>
              <a:t>besoins de l’élève.</a:t>
            </a:r>
          </a:p>
          <a:p>
            <a:pPr algn="just">
              <a:lnSpc>
                <a:spcPct val="160000"/>
              </a:lnSpc>
            </a:pPr>
            <a:r>
              <a:rPr lang="fr-FR" altLang="fr-FR" sz="2400" dirty="0">
                <a:ea typeface="Arial" charset="0"/>
                <a:cs typeface="Arial" charset="0"/>
              </a:rPr>
              <a:t>Dans ce cadre, cela peut être par exemple:</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modalités de la scolarisation </a:t>
            </a:r>
            <a:r>
              <a:rPr lang="fr-FR" altLang="fr-FR" dirty="0">
                <a:ea typeface="Arial" charset="0"/>
                <a:cs typeface="Arial" charset="0"/>
              </a:rPr>
              <a:t>(individuelles avec ou sans AVS, ULIS),</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adaptations pédagogiques </a:t>
            </a:r>
            <a:r>
              <a:rPr lang="fr-FR" altLang="fr-FR" dirty="0">
                <a:ea typeface="Arial" charset="0"/>
                <a:cs typeface="Arial" charset="0"/>
              </a:rPr>
              <a:t>(compensations apportées par l’enseignant)</a:t>
            </a:r>
          </a:p>
          <a:p>
            <a:pPr lvl="1" algn="just">
              <a:lnSpc>
                <a:spcPct val="160000"/>
              </a:lnSpc>
              <a:buNone/>
            </a:pPr>
            <a:r>
              <a:rPr lang="fr-FR" altLang="fr-FR" dirty="0">
                <a:ea typeface="Arial" charset="0"/>
                <a:cs typeface="Arial" charset="0"/>
              </a:rPr>
              <a:t>- la prise en charge par les professionnels des établissements médico-sociaux,</a:t>
            </a:r>
          </a:p>
          <a:p>
            <a:pPr lvl="1" algn="just">
              <a:lnSpc>
                <a:spcPct val="160000"/>
              </a:lnSpc>
              <a:buNone/>
            </a:pPr>
            <a:r>
              <a:rPr lang="fr-FR" altLang="fr-FR" dirty="0">
                <a:ea typeface="Arial" charset="0"/>
                <a:cs typeface="Arial" charset="0"/>
              </a:rPr>
              <a:t>- le droit au transport,</a:t>
            </a:r>
          </a:p>
          <a:p>
            <a:pPr lvl="1" algn="just">
              <a:lnSpc>
                <a:spcPct val="160000"/>
              </a:lnSpc>
              <a:buNone/>
            </a:pPr>
            <a:r>
              <a:rPr lang="fr-FR" altLang="fr-FR" dirty="0">
                <a:ea typeface="Arial" charset="0"/>
                <a:cs typeface="Arial" charset="0"/>
              </a:rPr>
              <a:t>- l’allocation d’enfant handicapé…</a:t>
            </a:r>
          </a:p>
          <a:p>
            <a:endParaRPr lang="fr-FR" dirty="0"/>
          </a:p>
        </p:txBody>
      </p:sp>
      <p:sp>
        <p:nvSpPr>
          <p:cNvPr id="3" name="Rectangle 2">
            <a:extLst>
              <a:ext uri="{FF2B5EF4-FFF2-40B4-BE49-F238E27FC236}">
                <a16:creationId xmlns:a16="http://schemas.microsoft.com/office/drawing/2014/main" id="{FF103916-F9E8-3D43-BFD8-A5E307EEC1ED}"/>
              </a:ext>
            </a:extLst>
          </p:cNvPr>
          <p:cNvSpPr/>
          <p:nvPr/>
        </p:nvSpPr>
        <p:spPr>
          <a:xfrm>
            <a:off x="266881" y="2539796"/>
            <a:ext cx="2941014" cy="646331"/>
          </a:xfrm>
          <a:prstGeom prst="rect">
            <a:avLst/>
          </a:prstGeom>
        </p:spPr>
        <p:txBody>
          <a:bodyPr wrap="square">
            <a:spAutoFit/>
          </a:bodyPr>
          <a:lstStyle/>
          <a:p>
            <a:r>
              <a:rPr lang="fr-FR" sz="3600" dirty="0">
                <a:solidFill>
                  <a:schemeClr val="bg1"/>
                </a:solidFill>
              </a:rPr>
              <a:t>Le PPS</a:t>
            </a:r>
          </a:p>
        </p:txBody>
      </p:sp>
    </p:spTree>
    <p:extLst>
      <p:ext uri="{BB962C8B-B14F-4D97-AF65-F5344CB8AC3E}">
        <p14:creationId xmlns:p14="http://schemas.microsoft.com/office/powerpoint/2010/main" val="54792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8BC4-1A67-4F40-9771-00A42B3DD34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56E90A2A-3D11-9342-853B-798E2F4E357D}"/>
              </a:ext>
            </a:extLst>
          </p:cNvPr>
          <p:cNvPicPr>
            <a:picLocks noGrp="1" noChangeAspect="1"/>
          </p:cNvPicPr>
          <p:nvPr>
            <p:ph idx="1"/>
          </p:nvPr>
        </p:nvPicPr>
        <p:blipFill>
          <a:blip r:embed="rId2"/>
          <a:stretch>
            <a:fillRect/>
          </a:stretch>
        </p:blipFill>
        <p:spPr>
          <a:xfrm>
            <a:off x="3200401" y="235279"/>
            <a:ext cx="8613905" cy="6378297"/>
          </a:xfrm>
        </p:spPr>
      </p:pic>
    </p:spTree>
    <p:extLst>
      <p:ext uri="{BB962C8B-B14F-4D97-AF65-F5344CB8AC3E}">
        <p14:creationId xmlns:p14="http://schemas.microsoft.com/office/powerpoint/2010/main" val="122431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E8770-0A2A-C44F-8AF3-42D7BE16DD02}"/>
              </a:ext>
            </a:extLst>
          </p:cNvPr>
          <p:cNvSpPr>
            <a:spLocks noGrp="1"/>
          </p:cNvSpPr>
          <p:nvPr>
            <p:ph type="title"/>
          </p:nvPr>
        </p:nvSpPr>
        <p:spPr/>
        <p:txBody>
          <a:bodyPr/>
          <a:lstStyle/>
          <a:p>
            <a:r>
              <a:rPr lang="fr-FR" dirty="0">
                <a:solidFill>
                  <a:schemeClr val="bg1">
                    <a:lumMod val="65000"/>
                  </a:schemeClr>
                </a:solidFill>
              </a:rPr>
              <a:t> </a:t>
            </a:r>
            <a:r>
              <a:rPr lang="fr-FR" i="1" dirty="0">
                <a:solidFill>
                  <a:schemeClr val="bg1"/>
                </a:solidFill>
              </a:rPr>
              <a:t>2.2 Adapter les examens</a:t>
            </a:r>
          </a:p>
        </p:txBody>
      </p:sp>
      <p:sp>
        <p:nvSpPr>
          <p:cNvPr id="3" name="Espace réservé du contenu 2">
            <a:extLst>
              <a:ext uri="{FF2B5EF4-FFF2-40B4-BE49-F238E27FC236}">
                <a16:creationId xmlns:a16="http://schemas.microsoft.com/office/drawing/2014/main" id="{B3872436-DDEF-F642-B162-F7C2D6F0E53F}"/>
              </a:ext>
            </a:extLst>
          </p:cNvPr>
          <p:cNvSpPr>
            <a:spLocks noGrp="1"/>
          </p:cNvSpPr>
          <p:nvPr>
            <p:ph idx="1"/>
          </p:nvPr>
        </p:nvSpPr>
        <p:spPr>
          <a:xfrm>
            <a:off x="3627620" y="284813"/>
            <a:ext cx="7689954" cy="5891135"/>
          </a:xfrm>
        </p:spPr>
        <p:txBody>
          <a:bodyPr>
            <a:normAutofit/>
          </a:bodyPr>
          <a:lstStyle/>
          <a:p>
            <a:pPr marL="0" indent="0">
              <a:lnSpc>
                <a:spcPct val="150000"/>
              </a:lnSpc>
              <a:buNone/>
            </a:pPr>
            <a:r>
              <a:rPr lang="fr-FR" altLang="fr-FR" dirty="0"/>
              <a:t>Selon le degré de sévérité et au cas par cas, il peut être demandé :</a:t>
            </a:r>
          </a:p>
          <a:p>
            <a:pPr marL="0" indent="0">
              <a:lnSpc>
                <a:spcPct val="150000"/>
              </a:lnSpc>
              <a:buNone/>
            </a:pPr>
            <a:endParaRPr lang="fr-FR" altLang="fr-FR" dirty="0"/>
          </a:p>
          <a:p>
            <a:pPr>
              <a:lnSpc>
                <a:spcPct val="150000"/>
              </a:lnSpc>
              <a:buFont typeface="Wingdings" charset="2"/>
              <a:buChar char="ü"/>
            </a:pPr>
            <a:r>
              <a:rPr lang="fr-FR" altLang="fr-FR" b="1" dirty="0"/>
              <a:t>Temps supplémentaire </a:t>
            </a:r>
            <a:r>
              <a:rPr lang="fr-FR" altLang="fr-FR" dirty="0"/>
              <a:t>aux épreuves orales et écrites</a:t>
            </a:r>
          </a:p>
          <a:p>
            <a:pPr>
              <a:lnSpc>
                <a:spcPct val="150000"/>
              </a:lnSpc>
              <a:buFont typeface="Wingdings" charset="2"/>
              <a:buChar char="ü"/>
            </a:pPr>
            <a:r>
              <a:rPr lang="fr-FR" altLang="fr-FR" b="1" dirty="0"/>
              <a:t>Ordinateur </a:t>
            </a:r>
            <a:r>
              <a:rPr lang="fr-FR" altLang="fr-FR" dirty="0"/>
              <a:t>et logiciel à commande vocale, des moyens matériels</a:t>
            </a:r>
          </a:p>
          <a:p>
            <a:pPr>
              <a:lnSpc>
                <a:spcPct val="150000"/>
              </a:lnSpc>
              <a:buFont typeface="Wingdings" charset="2"/>
              <a:buChar char="ü"/>
            </a:pPr>
            <a:r>
              <a:rPr lang="fr-FR" altLang="fr-FR" b="1" dirty="0"/>
              <a:t>Aide d’une tierce personne</a:t>
            </a:r>
            <a:r>
              <a:rPr lang="fr-FR" altLang="fr-FR" dirty="0"/>
              <a:t>, chargée de lire les énoncés à l’élève dyslexique.</a:t>
            </a:r>
          </a:p>
          <a:p>
            <a:pPr>
              <a:lnSpc>
                <a:spcPct val="150000"/>
              </a:lnSpc>
              <a:buFont typeface="Wingdings" charset="2"/>
              <a:buChar char="ü"/>
            </a:pPr>
            <a:r>
              <a:rPr lang="fr-FR" altLang="fr-FR" b="1" dirty="0"/>
              <a:t>Secrétaire </a:t>
            </a:r>
            <a:r>
              <a:rPr lang="fr-FR" altLang="fr-FR" dirty="0"/>
              <a:t>chargé non seulement de la même mission mais aussi d’écrire sous la dictée du candidat</a:t>
            </a:r>
            <a:endParaRPr lang="fr-FR" dirty="0"/>
          </a:p>
          <a:p>
            <a:pPr marL="0" indent="0">
              <a:buNone/>
            </a:pPr>
            <a:endParaRPr lang="fr-FR" dirty="0"/>
          </a:p>
        </p:txBody>
      </p:sp>
    </p:spTree>
    <p:extLst>
      <p:ext uri="{BB962C8B-B14F-4D97-AF65-F5344CB8AC3E}">
        <p14:creationId xmlns:p14="http://schemas.microsoft.com/office/powerpoint/2010/main" val="143423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0D734-7194-614A-8BC6-8C9ACA53F153}"/>
              </a:ext>
            </a:extLst>
          </p:cNvPr>
          <p:cNvSpPr>
            <a:spLocks noGrp="1"/>
          </p:cNvSpPr>
          <p:nvPr>
            <p:ph type="ctrTitle"/>
          </p:nvPr>
        </p:nvSpPr>
        <p:spPr/>
        <p:txBody>
          <a:bodyPr>
            <a:normAutofit/>
          </a:bodyPr>
          <a:lstStyle/>
          <a:p>
            <a:r>
              <a:rPr lang="fr-FR" b="1" dirty="0"/>
              <a:t>I. Qu’est-ce que l’inclusion ? </a:t>
            </a:r>
            <a:endParaRPr lang="fr-FR" dirty="0"/>
          </a:p>
        </p:txBody>
      </p:sp>
      <p:sp>
        <p:nvSpPr>
          <p:cNvPr id="3" name="Espace réservé du contenu 2">
            <a:extLst>
              <a:ext uri="{FF2B5EF4-FFF2-40B4-BE49-F238E27FC236}">
                <a16:creationId xmlns:a16="http://schemas.microsoft.com/office/drawing/2014/main" id="{AEF78852-9D49-3148-83E2-7CDA437CC3AD}"/>
              </a:ext>
            </a:extLst>
          </p:cNvPr>
          <p:cNvSpPr>
            <a:spLocks noGrp="1"/>
          </p:cNvSpPr>
          <p:nvPr>
            <p:ph type="subTitle" idx="1"/>
          </p:nvPr>
        </p:nvSpPr>
        <p:spPr/>
        <p:txBody>
          <a:bodyPr>
            <a:normAutofit fontScale="70000" lnSpcReduction="20000"/>
          </a:bodyPr>
          <a:lstStyle/>
          <a:p>
            <a:pPr marL="0" indent="0">
              <a:buNone/>
            </a:pPr>
            <a:r>
              <a:rPr lang="fr-FR" b="1" dirty="0"/>
              <a:t>Mur de mots : </a:t>
            </a:r>
          </a:p>
          <a:p>
            <a:pPr marL="0" indent="0">
              <a:buNone/>
            </a:pPr>
            <a:endParaRPr lang="fr-FR" b="1" dirty="0"/>
          </a:p>
          <a:p>
            <a:r>
              <a:rPr lang="fr-FR" dirty="0"/>
              <a:t>Par 2 ou 3, choisissez 3 mots que vous associez au terme </a:t>
            </a:r>
            <a:r>
              <a:rPr lang="fr-FR" b="1" dirty="0"/>
              <a:t>d’inclusion. </a:t>
            </a:r>
          </a:p>
          <a:p>
            <a:pPr>
              <a:buFontTx/>
              <a:buChar char="-"/>
            </a:pPr>
            <a:endParaRPr lang="fr-FR" dirty="0"/>
          </a:p>
          <a:p>
            <a:endParaRPr lang="fr-FR" dirty="0"/>
          </a:p>
        </p:txBody>
      </p:sp>
    </p:spTree>
    <p:extLst>
      <p:ext uri="{BB962C8B-B14F-4D97-AF65-F5344CB8AC3E}">
        <p14:creationId xmlns:p14="http://schemas.microsoft.com/office/powerpoint/2010/main" val="207713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3DFE3-679E-DB43-AC23-AC4FF9FC93AA}"/>
              </a:ext>
            </a:extLst>
          </p:cNvPr>
          <p:cNvSpPr>
            <a:spLocks noGrp="1"/>
          </p:cNvSpPr>
          <p:nvPr>
            <p:ph type="title"/>
          </p:nvPr>
        </p:nvSpPr>
        <p:spPr/>
        <p:txBody>
          <a:bodyPr/>
          <a:lstStyle/>
          <a:p>
            <a:r>
              <a:rPr lang="fr-FR" b="1" dirty="0">
                <a:solidFill>
                  <a:schemeClr val="bg1"/>
                </a:solidFill>
              </a:rPr>
              <a:t>3. Adapter les supports</a:t>
            </a:r>
            <a:r>
              <a:rPr lang="fr-FR" dirty="0">
                <a:solidFill>
                  <a:schemeClr val="bg1"/>
                </a:solidFill>
              </a:rPr>
              <a:t> </a:t>
            </a:r>
          </a:p>
        </p:txBody>
      </p:sp>
      <p:sp>
        <p:nvSpPr>
          <p:cNvPr id="3" name="Espace réservé du contenu 2">
            <a:extLst>
              <a:ext uri="{FF2B5EF4-FFF2-40B4-BE49-F238E27FC236}">
                <a16:creationId xmlns:a16="http://schemas.microsoft.com/office/drawing/2014/main" id="{25D33AC7-3765-DB46-B9B6-6CB5B91A695D}"/>
              </a:ext>
            </a:extLst>
          </p:cNvPr>
          <p:cNvSpPr>
            <a:spLocks noGrp="1"/>
          </p:cNvSpPr>
          <p:nvPr>
            <p:ph idx="1"/>
          </p:nvPr>
        </p:nvSpPr>
        <p:spPr/>
        <p:txBody>
          <a:bodyPr>
            <a:normAutofit/>
          </a:bodyPr>
          <a:lstStyle/>
          <a:p>
            <a:pPr marL="0" indent="0">
              <a:lnSpc>
                <a:spcPct val="100000"/>
              </a:lnSpc>
              <a:spcBef>
                <a:spcPts val="0"/>
              </a:spcBef>
              <a:buNone/>
            </a:pPr>
            <a:r>
              <a:rPr lang="fr-FR" b="1" i="1" dirty="0"/>
              <a:t>Objectif : </a:t>
            </a:r>
            <a:r>
              <a:rPr lang="fr-FR" i="1" dirty="0"/>
              <a:t>permettre un accès aux savoirs et en évaluer l’acquisition. : accessibilité didactique</a:t>
            </a:r>
            <a:endParaRPr lang="fr-FR" sz="4000" i="1"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r>
              <a:rPr lang="fr-FR" dirty="0"/>
              <a:t>Documents</a:t>
            </a:r>
          </a:p>
          <a:p>
            <a:pPr>
              <a:lnSpc>
                <a:spcPct val="100000"/>
              </a:lnSpc>
              <a:spcBef>
                <a:spcPts val="0"/>
              </a:spcBef>
              <a:buFont typeface="Wingdings" charset="2"/>
              <a:buChar char="v"/>
            </a:pPr>
            <a:r>
              <a:rPr lang="fr-FR" dirty="0"/>
              <a:t>Trace écrite, </a:t>
            </a:r>
          </a:p>
          <a:p>
            <a:pPr>
              <a:lnSpc>
                <a:spcPct val="100000"/>
              </a:lnSpc>
              <a:spcBef>
                <a:spcPts val="0"/>
              </a:spcBef>
              <a:buFont typeface="Wingdings" charset="2"/>
              <a:buChar char="v"/>
            </a:pPr>
            <a:r>
              <a:rPr lang="fr-FR" dirty="0"/>
              <a:t>Consignes,</a:t>
            </a:r>
          </a:p>
          <a:p>
            <a:pPr>
              <a:lnSpc>
                <a:spcPct val="100000"/>
              </a:lnSpc>
              <a:spcBef>
                <a:spcPts val="0"/>
              </a:spcBef>
              <a:buFont typeface="Wingdings" charset="2"/>
              <a:buChar char="v"/>
            </a:pPr>
            <a:r>
              <a:rPr lang="fr-FR" dirty="0"/>
              <a:t>Evaluations</a:t>
            </a: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p:txBody>
      </p:sp>
    </p:spTree>
    <p:extLst>
      <p:ext uri="{BB962C8B-B14F-4D97-AF65-F5344CB8AC3E}">
        <p14:creationId xmlns:p14="http://schemas.microsoft.com/office/powerpoint/2010/main" val="5471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FDFC5-5CBD-E546-8F61-D57032625B1D}"/>
              </a:ext>
            </a:extLst>
          </p:cNvPr>
          <p:cNvSpPr>
            <a:spLocks noGrp="1"/>
          </p:cNvSpPr>
          <p:nvPr>
            <p:ph type="title"/>
          </p:nvPr>
        </p:nvSpPr>
        <p:spPr/>
        <p:txBody>
          <a:bodyPr>
            <a:normAutofit/>
          </a:bodyPr>
          <a:lstStyle/>
          <a:p>
            <a:r>
              <a:rPr lang="fr-FR" dirty="0"/>
              <a:t>Mise en situation : quelles adaptations pour quels élèves ? </a:t>
            </a:r>
          </a:p>
        </p:txBody>
      </p:sp>
      <p:sp>
        <p:nvSpPr>
          <p:cNvPr id="3" name="Espace réservé du contenu 2">
            <a:extLst>
              <a:ext uri="{FF2B5EF4-FFF2-40B4-BE49-F238E27FC236}">
                <a16:creationId xmlns:a16="http://schemas.microsoft.com/office/drawing/2014/main" id="{BB49463B-7927-1C43-AB30-6E5550842662}"/>
              </a:ext>
            </a:extLst>
          </p:cNvPr>
          <p:cNvSpPr>
            <a:spLocks noGrp="1"/>
          </p:cNvSpPr>
          <p:nvPr>
            <p:ph idx="1"/>
          </p:nvPr>
        </p:nvSpPr>
        <p:spPr/>
        <p:txBody>
          <a:bodyPr/>
          <a:lstStyle/>
          <a:p>
            <a:pPr marL="0" indent="0">
              <a:lnSpc>
                <a:spcPct val="150000"/>
              </a:lnSpc>
              <a:spcBef>
                <a:spcPts val="0"/>
              </a:spcBef>
              <a:buNone/>
            </a:pPr>
            <a:endParaRPr lang="fr-FR" dirty="0"/>
          </a:p>
          <a:p>
            <a:pPr marL="0" indent="0">
              <a:lnSpc>
                <a:spcPct val="150000"/>
              </a:lnSpc>
              <a:spcBef>
                <a:spcPts val="0"/>
              </a:spcBef>
              <a:buNone/>
            </a:pPr>
            <a:r>
              <a:rPr lang="fr-FR" dirty="0"/>
              <a:t>En groupes, proposer des adaptations des supports distribués en prenant en compte les besoins d’élèves de votre choix. </a:t>
            </a:r>
          </a:p>
          <a:p>
            <a:pPr marL="0" indent="0">
              <a:buNone/>
            </a:pPr>
            <a:endParaRPr lang="fr-FR" dirty="0"/>
          </a:p>
        </p:txBody>
      </p:sp>
    </p:spTree>
    <p:extLst>
      <p:ext uri="{BB962C8B-B14F-4D97-AF65-F5344CB8AC3E}">
        <p14:creationId xmlns:p14="http://schemas.microsoft.com/office/powerpoint/2010/main" val="2431582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1FC6-9FD7-F64A-BA8C-69FA5F2C395D}"/>
              </a:ext>
            </a:extLst>
          </p:cNvPr>
          <p:cNvSpPr>
            <a:spLocks noGrp="1"/>
          </p:cNvSpPr>
          <p:nvPr>
            <p:ph type="title"/>
          </p:nvPr>
        </p:nvSpPr>
        <p:spPr/>
        <p:txBody>
          <a:bodyPr/>
          <a:lstStyle/>
          <a:p>
            <a:r>
              <a:rPr lang="fr-FR" i="1" dirty="0">
                <a:solidFill>
                  <a:schemeClr val="bg1"/>
                </a:solidFill>
              </a:rPr>
              <a:t>3.1. Adapter les documents</a:t>
            </a:r>
          </a:p>
        </p:txBody>
      </p:sp>
      <p:sp>
        <p:nvSpPr>
          <p:cNvPr id="3" name="Espace réservé du contenu 2">
            <a:extLst>
              <a:ext uri="{FF2B5EF4-FFF2-40B4-BE49-F238E27FC236}">
                <a16:creationId xmlns:a16="http://schemas.microsoft.com/office/drawing/2014/main" id="{751BE5B4-ACF0-A743-B427-E7F96FF3DE7B}"/>
              </a:ext>
            </a:extLst>
          </p:cNvPr>
          <p:cNvSpPr>
            <a:spLocks noGrp="1"/>
          </p:cNvSpPr>
          <p:nvPr>
            <p:ph idx="1"/>
          </p:nvPr>
        </p:nvSpPr>
        <p:spPr/>
        <p:txBody>
          <a:bodyPr>
            <a:normAutofit/>
          </a:bodyPr>
          <a:lstStyle/>
          <a:p>
            <a:r>
              <a:rPr lang="fr-FR" dirty="0"/>
              <a:t>Raccourcir</a:t>
            </a:r>
          </a:p>
          <a:p>
            <a:r>
              <a:rPr lang="fr-FR" dirty="0"/>
              <a:t>Simplifier</a:t>
            </a:r>
          </a:p>
          <a:p>
            <a:r>
              <a:rPr lang="fr-FR" dirty="0"/>
              <a:t>Utiliser une police adaptée </a:t>
            </a:r>
            <a:r>
              <a:rPr lang="fr-FR" dirty="0">
                <a:latin typeface="OpenDyslexicAlta" charset="0"/>
                <a:ea typeface="OpenDyslexicAlta" charset="0"/>
                <a:cs typeface="OpenDyslexicAlta" charset="0"/>
              </a:rPr>
              <a:t>(open </a:t>
            </a:r>
            <a:r>
              <a:rPr lang="fr-FR" dirty="0" err="1">
                <a:latin typeface="OpenDyslexicAlta" charset="0"/>
                <a:ea typeface="OpenDyslexicAlta" charset="0"/>
                <a:cs typeface="OpenDyslexicAlta" charset="0"/>
              </a:rPr>
              <a:t>dyslexic</a:t>
            </a:r>
            <a:r>
              <a:rPr lang="fr-FR" dirty="0">
                <a:latin typeface="OpenDyslexicAlta" charset="0"/>
                <a:ea typeface="OpenDyslexicAlta" charset="0"/>
                <a:cs typeface="OpenDyslexicAlta" charset="0"/>
              </a:rPr>
              <a:t>)</a:t>
            </a:r>
          </a:p>
          <a:p>
            <a:r>
              <a:rPr lang="fr-FR" dirty="0"/>
              <a:t>Utiliser des couleurs</a:t>
            </a:r>
          </a:p>
          <a:p>
            <a:r>
              <a:rPr lang="fr-FR" dirty="0"/>
              <a:t>Surligner</a:t>
            </a:r>
          </a:p>
          <a:p>
            <a:r>
              <a:rPr lang="fr-FR" dirty="0"/>
              <a:t>Espacer</a:t>
            </a:r>
          </a:p>
          <a:p>
            <a:r>
              <a:rPr lang="fr-FR" dirty="0"/>
              <a:t>Photocopier en grand</a:t>
            </a:r>
          </a:p>
          <a:p>
            <a:endParaRPr lang="fr-FR" dirty="0"/>
          </a:p>
        </p:txBody>
      </p:sp>
    </p:spTree>
    <p:extLst>
      <p:ext uri="{BB962C8B-B14F-4D97-AF65-F5344CB8AC3E}">
        <p14:creationId xmlns:p14="http://schemas.microsoft.com/office/powerpoint/2010/main" val="2214180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BA8BD-ACBE-524E-ABDE-FB69175E2354}"/>
              </a:ext>
            </a:extLst>
          </p:cNvPr>
          <p:cNvSpPr>
            <a:spLocks noGrp="1"/>
          </p:cNvSpPr>
          <p:nvPr>
            <p:ph type="title"/>
          </p:nvPr>
        </p:nvSpPr>
        <p:spPr/>
        <p:txBody>
          <a:bodyPr/>
          <a:lstStyle/>
          <a:p>
            <a:r>
              <a:rPr lang="fr-FR" i="1" dirty="0">
                <a:solidFill>
                  <a:schemeClr val="bg1"/>
                </a:solidFill>
              </a:rPr>
              <a:t>3.2. Adapter la trace écrite</a:t>
            </a:r>
          </a:p>
        </p:txBody>
      </p:sp>
      <p:sp>
        <p:nvSpPr>
          <p:cNvPr id="3" name="Espace réservé du contenu 2">
            <a:extLst>
              <a:ext uri="{FF2B5EF4-FFF2-40B4-BE49-F238E27FC236}">
                <a16:creationId xmlns:a16="http://schemas.microsoft.com/office/drawing/2014/main" id="{FC7BE2AB-83E0-A443-9B49-B586BE963150}"/>
              </a:ext>
            </a:extLst>
          </p:cNvPr>
          <p:cNvSpPr>
            <a:spLocks noGrp="1"/>
          </p:cNvSpPr>
          <p:nvPr>
            <p:ph idx="1"/>
          </p:nvPr>
        </p:nvSpPr>
        <p:spPr/>
        <p:txBody>
          <a:bodyPr/>
          <a:lstStyle/>
          <a:p>
            <a:pPr marL="0" lvl="0" indent="0">
              <a:lnSpc>
                <a:spcPct val="100000"/>
              </a:lnSpc>
              <a:spcBef>
                <a:spcPts val="0"/>
              </a:spcBef>
              <a:spcAft>
                <a:spcPts val="0"/>
              </a:spcAft>
              <a:buNone/>
              <a:defRPr/>
            </a:pPr>
            <a:r>
              <a:rPr lang="fr-FR" dirty="0"/>
              <a:t>- Cartes mentales</a:t>
            </a:r>
          </a:p>
          <a:p>
            <a:pPr lvl="0">
              <a:lnSpc>
                <a:spcPct val="100000"/>
              </a:lnSpc>
              <a:spcBef>
                <a:spcPts val="0"/>
              </a:spcBef>
              <a:spcAft>
                <a:spcPts val="0"/>
              </a:spcAft>
              <a:buFontTx/>
              <a:buChar char="-"/>
              <a:defRPr/>
            </a:pPr>
            <a:r>
              <a:rPr lang="fr-FR" dirty="0"/>
              <a:t>Fiches de cours</a:t>
            </a:r>
          </a:p>
          <a:p>
            <a:pPr lvl="0">
              <a:lnSpc>
                <a:spcPct val="100000"/>
              </a:lnSpc>
              <a:spcBef>
                <a:spcPts val="0"/>
              </a:spcBef>
              <a:spcAft>
                <a:spcPts val="0"/>
              </a:spcAft>
              <a:buFontTx/>
              <a:buChar char="-"/>
              <a:defRPr/>
            </a:pPr>
            <a:r>
              <a:rPr lang="fr-FR" dirty="0"/>
              <a:t>Schémas</a:t>
            </a:r>
          </a:p>
          <a:p>
            <a:pPr lvl="0">
              <a:lnSpc>
                <a:spcPct val="100000"/>
              </a:lnSpc>
              <a:spcBef>
                <a:spcPts val="0"/>
              </a:spcBef>
              <a:spcAft>
                <a:spcPts val="0"/>
              </a:spcAft>
              <a:buFontTx/>
              <a:buChar char="-"/>
              <a:defRPr/>
            </a:pPr>
            <a:r>
              <a:rPr lang="fr-FR" dirty="0"/>
              <a:t>Cours audio</a:t>
            </a:r>
          </a:p>
          <a:p>
            <a:pPr lvl="0">
              <a:lnSpc>
                <a:spcPct val="100000"/>
              </a:lnSpc>
              <a:spcBef>
                <a:spcPts val="0"/>
              </a:spcBef>
              <a:spcAft>
                <a:spcPts val="0"/>
              </a:spcAft>
              <a:buFontTx/>
              <a:buChar char="-"/>
              <a:defRPr/>
            </a:pPr>
            <a:r>
              <a:rPr lang="fr-FR" dirty="0"/>
              <a:t>Mots clés</a:t>
            </a:r>
          </a:p>
          <a:p>
            <a:pPr lvl="0">
              <a:lnSpc>
                <a:spcPct val="100000"/>
              </a:lnSpc>
              <a:spcBef>
                <a:spcPts val="0"/>
              </a:spcBef>
              <a:spcAft>
                <a:spcPts val="0"/>
              </a:spcAft>
              <a:buFontTx/>
              <a:buChar char="-"/>
              <a:defRPr/>
            </a:pPr>
            <a:endParaRPr lang="fr-FR" dirty="0"/>
          </a:p>
          <a:p>
            <a:endParaRPr lang="fr-FR" dirty="0"/>
          </a:p>
        </p:txBody>
      </p:sp>
    </p:spTree>
    <p:extLst>
      <p:ext uri="{BB962C8B-B14F-4D97-AF65-F5344CB8AC3E}">
        <p14:creationId xmlns:p14="http://schemas.microsoft.com/office/powerpoint/2010/main" val="2128275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54D7C0-D720-C14A-87D4-B33D0958EB90}"/>
              </a:ext>
            </a:extLst>
          </p:cNvPr>
          <p:cNvSpPr>
            <a:spLocks noGrp="1"/>
          </p:cNvSpPr>
          <p:nvPr>
            <p:ph idx="1"/>
          </p:nvPr>
        </p:nvSpPr>
        <p:spPr/>
        <p:txBody>
          <a:bodyPr/>
          <a:lstStyle/>
          <a:p>
            <a:endParaRPr lang="fr-FR"/>
          </a:p>
        </p:txBody>
      </p:sp>
      <p:pic>
        <p:nvPicPr>
          <p:cNvPr id="4" name="Picture 2" descr="Afficher l'image d'origine">
            <a:extLst>
              <a:ext uri="{FF2B5EF4-FFF2-40B4-BE49-F238E27FC236}">
                <a16:creationId xmlns:a16="http://schemas.microsoft.com/office/drawing/2014/main" id="{5E1F7133-1C40-A747-BE03-A83433D3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36" y="740755"/>
            <a:ext cx="10253187" cy="536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3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25BE7C6-649A-1F4B-A661-24339F988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992" y="-414283"/>
            <a:ext cx="10820857" cy="7646568"/>
          </a:xfrm>
          <a:prstGeom prst="rect">
            <a:avLst/>
          </a:prstGeom>
        </p:spPr>
      </p:pic>
    </p:spTree>
    <p:extLst>
      <p:ext uri="{BB962C8B-B14F-4D97-AF65-F5344CB8AC3E}">
        <p14:creationId xmlns:p14="http://schemas.microsoft.com/office/powerpoint/2010/main" val="66452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3.googleusercontent.com/-Fy4Dn5c63a8/UJt6E8IrEMI/AAAAAAAAOTo/IA98x1_tGWw/s804-Ic42/cartementale_puissance.jpg">
            <a:extLst>
              <a:ext uri="{FF2B5EF4-FFF2-40B4-BE49-F238E27FC236}">
                <a16:creationId xmlns:a16="http://schemas.microsoft.com/office/drawing/2014/main" id="{91689F32-ABAC-1F4E-B4F2-7A369DBE0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228" y="452578"/>
            <a:ext cx="7852965" cy="57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7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8F69C5F-C63C-C140-95E9-5241C8BA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680" y="-231176"/>
            <a:ext cx="5225411" cy="8032130"/>
          </a:xfrm>
          <a:prstGeom prst="rect">
            <a:avLst/>
          </a:prstGeom>
        </p:spPr>
      </p:pic>
    </p:spTree>
    <p:extLst>
      <p:ext uri="{BB962C8B-B14F-4D97-AF65-F5344CB8AC3E}">
        <p14:creationId xmlns:p14="http://schemas.microsoft.com/office/powerpoint/2010/main" val="2515702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911A-C6AD-FD47-8C03-66F9B0363829}"/>
              </a:ext>
            </a:extLst>
          </p:cNvPr>
          <p:cNvSpPr>
            <a:spLocks noGrp="1"/>
          </p:cNvSpPr>
          <p:nvPr>
            <p:ph type="title"/>
          </p:nvPr>
        </p:nvSpPr>
        <p:spPr/>
        <p:txBody>
          <a:bodyPr/>
          <a:lstStyle/>
          <a:p>
            <a:r>
              <a:rPr lang="fr-FR" dirty="0"/>
              <a:t>Proposer d’autres supports pour :</a:t>
            </a:r>
          </a:p>
        </p:txBody>
      </p:sp>
      <p:sp>
        <p:nvSpPr>
          <p:cNvPr id="3" name="Espace réservé du contenu 2">
            <a:extLst>
              <a:ext uri="{FF2B5EF4-FFF2-40B4-BE49-F238E27FC236}">
                <a16:creationId xmlns:a16="http://schemas.microsoft.com/office/drawing/2014/main" id="{C51CE1A8-B420-AE4A-940F-20454F7046EA}"/>
              </a:ext>
            </a:extLst>
          </p:cNvPr>
          <p:cNvSpPr>
            <a:spLocks noGrp="1"/>
          </p:cNvSpPr>
          <p:nvPr>
            <p:ph idx="1"/>
          </p:nvPr>
        </p:nvSpPr>
        <p:spPr/>
        <p:txBody>
          <a:bodyPr/>
          <a:lstStyle/>
          <a:p>
            <a:pPr>
              <a:lnSpc>
                <a:spcPct val="150000"/>
              </a:lnSpc>
            </a:pPr>
            <a:r>
              <a:rPr lang="fr-FR" dirty="0"/>
              <a:t>Anticiper la venue en classe : arriver en ayant un sentiment de maîtrise est sécurisant  : Cours audio : </a:t>
            </a:r>
            <a:r>
              <a:rPr lang="fr-FR" dirty="0">
                <a:hlinkClick r:id="rId2"/>
              </a:rPr>
              <a:t>www.edumooc.fr</a:t>
            </a:r>
            <a:r>
              <a:rPr lang="fr-FR" dirty="0"/>
              <a:t>, les bons profs…</a:t>
            </a:r>
          </a:p>
          <a:p>
            <a:pPr>
              <a:lnSpc>
                <a:spcPct val="150000"/>
              </a:lnSpc>
            </a:pPr>
            <a:r>
              <a:rPr lang="fr-FR" dirty="0"/>
              <a:t>Mettre à disposition la trace écrite téléchargeable</a:t>
            </a:r>
          </a:p>
          <a:p>
            <a:pPr>
              <a:lnSpc>
                <a:spcPct val="150000"/>
              </a:lnSpc>
            </a:pPr>
            <a:r>
              <a:rPr lang="fr-FR" dirty="0"/>
              <a:t>Créer des QR codes pour un accès rapide à la ressource, à la page de l’ENT concernée. </a:t>
            </a:r>
          </a:p>
          <a:p>
            <a:pPr marL="0" indent="0">
              <a:buNone/>
            </a:pP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4487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34815-640B-B243-AD81-FDFE4AE4F8AE}"/>
              </a:ext>
            </a:extLst>
          </p:cNvPr>
          <p:cNvSpPr>
            <a:spLocks noGrp="1"/>
          </p:cNvSpPr>
          <p:nvPr>
            <p:ph type="title"/>
          </p:nvPr>
        </p:nvSpPr>
        <p:spPr/>
        <p:txBody>
          <a:bodyPr/>
          <a:lstStyle/>
          <a:p>
            <a:r>
              <a:rPr lang="fr-FR" i="1" dirty="0">
                <a:solidFill>
                  <a:schemeClr val="bg1"/>
                </a:solidFill>
              </a:rPr>
              <a:t>3. 3   Adapter les consignes</a:t>
            </a:r>
          </a:p>
        </p:txBody>
      </p:sp>
      <p:sp>
        <p:nvSpPr>
          <p:cNvPr id="3" name="Espace réservé du contenu 2">
            <a:extLst>
              <a:ext uri="{FF2B5EF4-FFF2-40B4-BE49-F238E27FC236}">
                <a16:creationId xmlns:a16="http://schemas.microsoft.com/office/drawing/2014/main" id="{C4F5E5B5-BA52-4646-B482-A402977AB97D}"/>
              </a:ext>
            </a:extLst>
          </p:cNvPr>
          <p:cNvSpPr>
            <a:spLocks noGrp="1"/>
          </p:cNvSpPr>
          <p:nvPr>
            <p:ph idx="1"/>
          </p:nvPr>
        </p:nvSpPr>
        <p:spPr>
          <a:xfrm>
            <a:off x="3582648" y="779489"/>
            <a:ext cx="7405142" cy="5381468"/>
          </a:xfrm>
        </p:spPr>
        <p:txBody>
          <a:bodyPr>
            <a:normAutofit/>
          </a:bodyPr>
          <a:lstStyle/>
          <a:p>
            <a:pPr>
              <a:buFont typeface="Wingdings" charset="2"/>
              <a:buChar char="ü"/>
            </a:pPr>
            <a:r>
              <a:rPr lang="fr-FR" altLang="fr-FR" dirty="0">
                <a:latin typeface="Franklin Gothic Book" panose="020B0503020102020204" pitchFamily="34" charset="0"/>
                <a:cs typeface="Arial" pitchFamily="34" charset="0"/>
              </a:rPr>
              <a:t>Cibler ce que l’on cherche à faire travailler ou à évaluer</a:t>
            </a:r>
          </a:p>
          <a:p>
            <a:pPr>
              <a:buFont typeface="Wingdings" charset="2"/>
              <a:buChar char="ü"/>
            </a:pPr>
            <a:r>
              <a:rPr lang="fr-FR" altLang="fr-FR" dirty="0">
                <a:latin typeface="Franklin Gothic Book" panose="020B0503020102020204" pitchFamily="34" charset="0"/>
                <a:cs typeface="Arial" pitchFamily="34" charset="0"/>
              </a:rPr>
              <a:t>Diminution du nombre d’exercices,</a:t>
            </a:r>
          </a:p>
          <a:p>
            <a:pPr>
              <a:buFont typeface="Wingdings" charset="2"/>
              <a:buChar char="ü"/>
            </a:pPr>
            <a:r>
              <a:rPr lang="fr-FR" altLang="fr-FR" dirty="0">
                <a:latin typeface="Franklin Gothic Book" panose="020B0503020102020204" pitchFamily="34" charset="0"/>
                <a:cs typeface="Arial" pitchFamily="34" charset="0"/>
              </a:rPr>
              <a:t>Texte à trous, </a:t>
            </a:r>
          </a:p>
          <a:p>
            <a:pPr>
              <a:buFont typeface="Wingdings" charset="2"/>
              <a:buChar char="ü"/>
            </a:pPr>
            <a:r>
              <a:rPr lang="fr-FR" altLang="fr-FR" dirty="0" err="1">
                <a:latin typeface="Franklin Gothic Book" panose="020B0503020102020204" pitchFamily="34" charset="0"/>
                <a:cs typeface="Arial" pitchFamily="34" charset="0"/>
              </a:rPr>
              <a:t>Oralisation</a:t>
            </a:r>
            <a:r>
              <a:rPr lang="fr-FR" altLang="fr-FR" dirty="0">
                <a:latin typeface="Franklin Gothic Book" panose="020B0503020102020204" pitchFamily="34" charset="0"/>
                <a:cs typeface="Arial" pitchFamily="34" charset="0"/>
              </a:rPr>
              <a:t> des consignes, </a:t>
            </a:r>
          </a:p>
          <a:p>
            <a:pPr>
              <a:buFont typeface="Wingdings" charset="2"/>
              <a:buChar char="ü"/>
            </a:pPr>
            <a:r>
              <a:rPr lang="fr-FR" altLang="fr-FR" dirty="0">
                <a:latin typeface="Franklin Gothic Book" panose="020B0503020102020204" pitchFamily="34" charset="0"/>
                <a:cs typeface="Arial" pitchFamily="34" charset="0"/>
              </a:rPr>
              <a:t>Surligner les mots clés…</a:t>
            </a:r>
          </a:p>
          <a:p>
            <a:pPr>
              <a:buFont typeface="Wingdings" charset="2"/>
              <a:buChar char="ü"/>
            </a:pPr>
            <a:r>
              <a:rPr lang="fr-FR" altLang="fr-FR" dirty="0">
                <a:latin typeface="Franklin Gothic Book" panose="020B0503020102020204" pitchFamily="34" charset="0"/>
                <a:cs typeface="Arial" pitchFamily="34" charset="0"/>
              </a:rPr>
              <a:t>Mise à disposition d’un secrétaire,</a:t>
            </a:r>
          </a:p>
          <a:p>
            <a:pPr>
              <a:buFont typeface="Wingdings" charset="2"/>
              <a:buChar char="ü"/>
            </a:pPr>
            <a:r>
              <a:rPr lang="fr-FR" altLang="fr-FR" dirty="0">
                <a:latin typeface="Franklin Gothic Book" panose="020B0503020102020204" pitchFamily="34" charset="0"/>
                <a:cs typeface="Arial" pitchFamily="34" charset="0"/>
              </a:rPr>
              <a:t>Notation sur critères précis, </a:t>
            </a:r>
          </a:p>
          <a:p>
            <a:pPr>
              <a:buFont typeface="Wingdings" charset="2"/>
              <a:buChar char="ü"/>
            </a:pPr>
            <a:r>
              <a:rPr lang="fr-FR" altLang="fr-FR" dirty="0">
                <a:latin typeface="Franklin Gothic Book" panose="020B0503020102020204" pitchFamily="34" charset="0"/>
                <a:cs typeface="Arial" pitchFamily="34" charset="0"/>
              </a:rPr>
              <a:t>Valoriser les points positifs, </a:t>
            </a:r>
          </a:p>
          <a:p>
            <a:pPr>
              <a:buFont typeface="Wingdings" charset="2"/>
              <a:buChar char="ü"/>
            </a:pPr>
            <a:r>
              <a:rPr lang="fr-FR" altLang="fr-FR" dirty="0">
                <a:latin typeface="Franklin Gothic Book" panose="020B0503020102020204" pitchFamily="34" charset="0"/>
                <a:cs typeface="Arial" pitchFamily="34" charset="0"/>
              </a:rPr>
              <a:t>Evaluation formative, </a:t>
            </a:r>
          </a:p>
          <a:p>
            <a:pPr>
              <a:buFont typeface="Wingdings" charset="2"/>
              <a:buChar char="ü"/>
            </a:pPr>
            <a:r>
              <a:rPr lang="fr-FR" altLang="fr-FR" dirty="0">
                <a:latin typeface="Franklin Gothic Book" panose="020B0503020102020204" pitchFamily="34" charset="0"/>
                <a:cs typeface="Arial" pitchFamily="34" charset="0"/>
              </a:rPr>
              <a:t>Temps supplémentaire de réalisation </a:t>
            </a:r>
            <a:r>
              <a:rPr lang="is-IS" altLang="fr-FR" dirty="0">
                <a:latin typeface="Franklin Gothic Book" panose="020B0503020102020204" pitchFamily="34" charset="0"/>
                <a:cs typeface="Arial" pitchFamily="34" charset="0"/>
              </a:rPr>
              <a:t>…</a:t>
            </a:r>
            <a:endParaRPr lang="fr-FR" altLang="fr-FR" dirty="0">
              <a:latin typeface="Franklin Gothic Book" panose="020B0503020102020204" pitchFamily="34" charset="0"/>
              <a:cs typeface="Arial" pitchFamily="34" charset="0"/>
            </a:endParaRPr>
          </a:p>
          <a:p>
            <a:endParaRPr lang="fr-FR" dirty="0"/>
          </a:p>
        </p:txBody>
      </p:sp>
    </p:spTree>
    <p:extLst>
      <p:ext uri="{BB962C8B-B14F-4D97-AF65-F5344CB8AC3E}">
        <p14:creationId xmlns:p14="http://schemas.microsoft.com/office/powerpoint/2010/main" val="243087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DDF2F-6C2C-A642-B463-E204383750A0}"/>
              </a:ext>
            </a:extLst>
          </p:cNvPr>
          <p:cNvSpPr>
            <a:spLocks noGrp="1"/>
          </p:cNvSpPr>
          <p:nvPr>
            <p:ph type="title"/>
          </p:nvPr>
        </p:nvSpPr>
        <p:spPr/>
        <p:txBody>
          <a:bodyPr/>
          <a:lstStyle/>
          <a:p>
            <a:r>
              <a:rPr lang="fr-FR" dirty="0"/>
              <a:t>De l’exclusion à l’inclusion…</a:t>
            </a:r>
          </a:p>
        </p:txBody>
      </p:sp>
      <p:pic>
        <p:nvPicPr>
          <p:cNvPr id="4" name="Picture 28">
            <a:extLst>
              <a:ext uri="{FF2B5EF4-FFF2-40B4-BE49-F238E27FC236}">
                <a16:creationId xmlns:a16="http://schemas.microsoft.com/office/drawing/2014/main" id="{121791A4-465A-8F49-8134-BBB31DED8DF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750351" y="706411"/>
            <a:ext cx="6982606" cy="5424565"/>
          </a:xfrm>
          <a:prstGeom prst="rect">
            <a:avLst/>
          </a:prstGeom>
        </p:spPr>
      </p:pic>
    </p:spTree>
    <p:extLst>
      <p:ext uri="{BB962C8B-B14F-4D97-AF65-F5344CB8AC3E}">
        <p14:creationId xmlns:p14="http://schemas.microsoft.com/office/powerpoint/2010/main" val="108168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CECB4-FFAE-3043-B020-9B354D6CF856}"/>
              </a:ext>
            </a:extLst>
          </p:cNvPr>
          <p:cNvSpPr>
            <a:spLocks noGrp="1"/>
          </p:cNvSpPr>
          <p:nvPr>
            <p:ph type="title"/>
          </p:nvPr>
        </p:nvSpPr>
        <p:spPr/>
        <p:txBody>
          <a:bodyPr/>
          <a:lstStyle/>
          <a:p>
            <a:r>
              <a:rPr lang="fr-FR" i="1" dirty="0">
                <a:solidFill>
                  <a:schemeClr val="bg1"/>
                </a:solidFill>
              </a:rPr>
              <a:t>3.4. Adapter les évaluations</a:t>
            </a:r>
          </a:p>
        </p:txBody>
      </p:sp>
      <p:sp>
        <p:nvSpPr>
          <p:cNvPr id="3" name="Espace réservé du contenu 2">
            <a:extLst>
              <a:ext uri="{FF2B5EF4-FFF2-40B4-BE49-F238E27FC236}">
                <a16:creationId xmlns:a16="http://schemas.microsoft.com/office/drawing/2014/main" id="{D027FD4A-6EB5-D840-825B-ED45A100CEB6}"/>
              </a:ext>
            </a:extLst>
          </p:cNvPr>
          <p:cNvSpPr>
            <a:spLocks noGrp="1"/>
          </p:cNvSpPr>
          <p:nvPr>
            <p:ph idx="1"/>
          </p:nvPr>
        </p:nvSpPr>
        <p:spPr>
          <a:xfrm>
            <a:off x="3537678" y="674557"/>
            <a:ext cx="7659974" cy="5426440"/>
          </a:xfrm>
        </p:spPr>
        <p:txBody>
          <a:bodyPr>
            <a:normAutofit/>
          </a:bodyPr>
          <a:lstStyle/>
          <a:p>
            <a:pPr algn="just">
              <a:lnSpc>
                <a:spcPct val="150000"/>
              </a:lnSpc>
            </a:pPr>
            <a:r>
              <a:rPr lang="fr-FR" altLang="fr-FR" dirty="0">
                <a:latin typeface="+mj-lt"/>
                <a:cs typeface="Arial" pitchFamily="34" charset="0"/>
              </a:rPr>
              <a:t>Texte à trous, baisse du nombre d’exercices, </a:t>
            </a:r>
            <a:r>
              <a:rPr lang="fr-FR" altLang="fr-FR" dirty="0" err="1">
                <a:latin typeface="+mj-lt"/>
                <a:cs typeface="Arial" pitchFamily="34" charset="0"/>
              </a:rPr>
              <a:t>oralisation</a:t>
            </a:r>
            <a:r>
              <a:rPr lang="fr-FR" altLang="fr-FR" dirty="0">
                <a:latin typeface="+mj-lt"/>
                <a:cs typeface="Arial" pitchFamily="34" charset="0"/>
              </a:rPr>
              <a:t> des consignes, mise à disposition d’un secrétaire, </a:t>
            </a:r>
            <a:r>
              <a:rPr lang="fr-FR" altLang="fr-FR" dirty="0" err="1">
                <a:latin typeface="+mj-lt"/>
                <a:cs typeface="Arial" pitchFamily="34" charset="0"/>
              </a:rPr>
              <a:t>oralisation</a:t>
            </a:r>
            <a:r>
              <a:rPr lang="fr-FR" altLang="fr-FR" dirty="0">
                <a:latin typeface="+mj-lt"/>
                <a:cs typeface="Arial" pitchFamily="34" charset="0"/>
              </a:rPr>
              <a:t> des réponses, notation sur critères précis, </a:t>
            </a:r>
            <a:r>
              <a:rPr lang="fr-FR" altLang="fr-FR" b="1" dirty="0">
                <a:latin typeface="+mj-lt"/>
                <a:cs typeface="Arial" pitchFamily="34" charset="0"/>
              </a:rPr>
              <a:t>valoriser les points positifs</a:t>
            </a:r>
            <a:r>
              <a:rPr lang="fr-FR" altLang="fr-FR" dirty="0">
                <a:latin typeface="+mj-lt"/>
                <a:cs typeface="Arial" pitchFamily="34" charset="0"/>
              </a:rPr>
              <a:t>, évaluation formative, temps supplémentaire de réalisation accordé. </a:t>
            </a:r>
          </a:p>
          <a:p>
            <a:pPr algn="just">
              <a:lnSpc>
                <a:spcPct val="150000"/>
              </a:lnSpc>
            </a:pPr>
            <a:r>
              <a:rPr lang="fr-FR" b="1" dirty="0">
                <a:solidFill>
                  <a:srgbClr val="FF0000"/>
                </a:solidFill>
                <a:latin typeface="+mj-lt"/>
                <a:cs typeface="Arial" pitchFamily="34" charset="0"/>
              </a:rPr>
              <a:t>Cibler la ou les compétences à évaluer </a:t>
            </a:r>
            <a:r>
              <a:rPr lang="fr-FR" b="1" dirty="0">
                <a:latin typeface="+mj-lt"/>
                <a:cs typeface="Arial" pitchFamily="34" charset="0"/>
              </a:rPr>
              <a:t>et éviter que la non maîtrise d’une compétence nuise à la mise en œuvre d’une autre compétences :</a:t>
            </a:r>
            <a:r>
              <a:rPr lang="fr-FR" dirty="0">
                <a:latin typeface="+mj-lt"/>
                <a:cs typeface="Arial" pitchFamily="34" charset="0"/>
              </a:rPr>
              <a:t> ex. difficultés à lire les consignes ne doit pas masquer la capacité à restituer le cours, faire preuve de réflexion, analyser une situation.</a:t>
            </a:r>
            <a:endParaRPr lang="fr-FR" dirty="0">
              <a:latin typeface="+mj-lt"/>
            </a:endParaRPr>
          </a:p>
          <a:p>
            <a:endParaRPr lang="fr-FR" dirty="0"/>
          </a:p>
        </p:txBody>
      </p:sp>
    </p:spTree>
    <p:extLst>
      <p:ext uri="{BB962C8B-B14F-4D97-AF65-F5344CB8AC3E}">
        <p14:creationId xmlns:p14="http://schemas.microsoft.com/office/powerpoint/2010/main" val="300817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FA532-3D11-9A45-B830-A36D238D811F}"/>
              </a:ext>
            </a:extLst>
          </p:cNvPr>
          <p:cNvSpPr>
            <a:spLocks noGrp="1"/>
          </p:cNvSpPr>
          <p:nvPr>
            <p:ph type="title"/>
          </p:nvPr>
        </p:nvSpPr>
        <p:spPr>
          <a:xfrm>
            <a:off x="252919" y="1123837"/>
            <a:ext cx="3179598" cy="4601183"/>
          </a:xfrm>
        </p:spPr>
        <p:txBody>
          <a:bodyPr/>
          <a:lstStyle/>
          <a:p>
            <a:r>
              <a:rPr lang="fr-FR" dirty="0"/>
              <a:t>Adopter une communication positive </a:t>
            </a:r>
          </a:p>
        </p:txBody>
      </p:sp>
      <p:sp>
        <p:nvSpPr>
          <p:cNvPr id="3" name="Espace réservé du contenu 2">
            <a:extLst>
              <a:ext uri="{FF2B5EF4-FFF2-40B4-BE49-F238E27FC236}">
                <a16:creationId xmlns:a16="http://schemas.microsoft.com/office/drawing/2014/main" id="{35461475-77A4-E542-8C6B-58B153AB35C1}"/>
              </a:ext>
            </a:extLst>
          </p:cNvPr>
          <p:cNvSpPr>
            <a:spLocks noGrp="1"/>
          </p:cNvSpPr>
          <p:nvPr>
            <p:ph idx="1"/>
          </p:nvPr>
        </p:nvSpPr>
        <p:spPr/>
        <p:txBody>
          <a:bodyPr/>
          <a:lstStyle/>
          <a:p>
            <a:r>
              <a:rPr lang="fr-FR" dirty="0"/>
              <a:t>Les annotations sur les copies</a:t>
            </a:r>
          </a:p>
          <a:p>
            <a:r>
              <a:rPr lang="fr-FR" dirty="0"/>
              <a:t>Les commentaires </a:t>
            </a:r>
          </a:p>
          <a:p>
            <a:r>
              <a:rPr lang="fr-FR" dirty="0"/>
              <a:t>Les appréciations de bulletins</a:t>
            </a:r>
          </a:p>
          <a:p>
            <a:r>
              <a:rPr lang="fr-FR" dirty="0"/>
              <a:t>Les rencontres parents-professeurs</a:t>
            </a:r>
          </a:p>
          <a:p>
            <a:endParaRPr lang="fr-FR" dirty="0"/>
          </a:p>
        </p:txBody>
      </p:sp>
    </p:spTree>
    <p:extLst>
      <p:ext uri="{BB962C8B-B14F-4D97-AF65-F5344CB8AC3E}">
        <p14:creationId xmlns:p14="http://schemas.microsoft.com/office/powerpoint/2010/main" val="2523712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6F640-1A7B-B64F-82B8-C37C7CE316D2}"/>
              </a:ext>
            </a:extLst>
          </p:cNvPr>
          <p:cNvSpPr>
            <a:spLocks noGrp="1"/>
          </p:cNvSpPr>
          <p:nvPr>
            <p:ph type="title"/>
          </p:nvPr>
        </p:nvSpPr>
        <p:spPr/>
        <p:txBody>
          <a:bodyPr>
            <a:normAutofit/>
          </a:bodyPr>
          <a:lstStyle/>
          <a:p>
            <a:r>
              <a:rPr lang="fr-FR" b="1" dirty="0">
                <a:solidFill>
                  <a:schemeClr val="bg1"/>
                </a:solidFill>
                <a:latin typeface="Franklin Gothic Book" panose="020B0503020102020204" pitchFamily="34" charset="0"/>
              </a:rPr>
              <a:t>4. Adapter la pédagogie,  les pratiques de classe</a:t>
            </a:r>
            <a:endParaRPr lang="fr-FR" dirty="0">
              <a:solidFill>
                <a:schemeClr val="bg1"/>
              </a:solidFill>
              <a:latin typeface="Franklin Gothic Book" panose="020B0503020102020204" pitchFamily="34" charset="0"/>
            </a:endParaRPr>
          </a:p>
        </p:txBody>
      </p:sp>
      <p:sp>
        <p:nvSpPr>
          <p:cNvPr id="3" name="Espace réservé du contenu 2">
            <a:extLst>
              <a:ext uri="{FF2B5EF4-FFF2-40B4-BE49-F238E27FC236}">
                <a16:creationId xmlns:a16="http://schemas.microsoft.com/office/drawing/2014/main" id="{A9347C12-3139-0341-A9FD-8ECC4D8B831F}"/>
              </a:ext>
            </a:extLst>
          </p:cNvPr>
          <p:cNvSpPr>
            <a:spLocks noGrp="1"/>
          </p:cNvSpPr>
          <p:nvPr>
            <p:ph idx="1"/>
          </p:nvPr>
        </p:nvSpPr>
        <p:spPr/>
        <p:txBody>
          <a:bodyPr>
            <a:normAutofit/>
          </a:bodyPr>
          <a:lstStyle/>
          <a:p>
            <a:pPr marL="0" indent="0">
              <a:lnSpc>
                <a:spcPct val="150000"/>
              </a:lnSpc>
              <a:buNone/>
            </a:pPr>
            <a:r>
              <a:rPr lang="fr-FR" b="1" i="1" dirty="0"/>
              <a:t>Objectif : </a:t>
            </a:r>
            <a:r>
              <a:rPr lang="fr-FR" i="1" dirty="0"/>
              <a:t>Transformer les pratiques pédagogiques, les situations d’enseignement pour libérer du temps et permettre une relation plus étroite avec chaque élève/Adopter une posture enseignante différente</a:t>
            </a:r>
          </a:p>
          <a:p>
            <a:pPr marL="0" indent="0">
              <a:buNone/>
            </a:pPr>
            <a:endParaRPr lang="fr-FR" dirty="0"/>
          </a:p>
          <a:p>
            <a:pPr>
              <a:buFont typeface="Wingdings" pitchFamily="2" charset="2"/>
              <a:buChar char="v"/>
            </a:pPr>
            <a:r>
              <a:rPr lang="fr-FR" dirty="0"/>
              <a:t>Différenciation</a:t>
            </a:r>
          </a:p>
          <a:p>
            <a:pPr>
              <a:buFont typeface="Wingdings" pitchFamily="2" charset="2"/>
              <a:buChar char="v"/>
            </a:pPr>
            <a:r>
              <a:rPr lang="fr-FR" dirty="0"/>
              <a:t>Collaboration/Coopération</a:t>
            </a:r>
          </a:p>
          <a:p>
            <a:pPr>
              <a:buFont typeface="Wingdings" pitchFamily="2" charset="2"/>
              <a:buChar char="v"/>
            </a:pPr>
            <a:r>
              <a:rPr lang="fr-FR" dirty="0"/>
              <a:t>Pédagogie de projet</a:t>
            </a:r>
          </a:p>
          <a:p>
            <a:pPr>
              <a:buFont typeface="Wingdings" pitchFamily="2" charset="2"/>
              <a:buChar char="v"/>
            </a:pPr>
            <a:r>
              <a:rPr lang="fr-FR" dirty="0"/>
              <a:t>Articulation classe/dispositif</a:t>
            </a:r>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3675905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D1C15-0FEA-D549-9A35-496FA6B80599}"/>
              </a:ext>
            </a:extLst>
          </p:cNvPr>
          <p:cNvSpPr>
            <a:spLocks noGrp="1"/>
          </p:cNvSpPr>
          <p:nvPr>
            <p:ph type="title"/>
          </p:nvPr>
        </p:nvSpPr>
        <p:spPr/>
        <p:txBody>
          <a:bodyPr>
            <a:normAutofit/>
          </a:bodyPr>
          <a:lstStyle/>
          <a:p>
            <a:r>
              <a:rPr lang="fr-FR" dirty="0"/>
              <a:t>Mise en situation : </a:t>
            </a:r>
            <a:r>
              <a:rPr lang="fr-FR" i="1" dirty="0"/>
              <a:t>se diviser en 25 </a:t>
            </a:r>
            <a:r>
              <a:rPr lang="is-IS" i="1" dirty="0"/>
              <a:t>…</a:t>
            </a:r>
            <a:endParaRPr lang="fr-FR" i="1" dirty="0"/>
          </a:p>
        </p:txBody>
      </p:sp>
      <p:pic>
        <p:nvPicPr>
          <p:cNvPr id="4" name="Se diviser en 25.mp4">
            <a:hlinkClick r:id="" action="ppaction://media"/>
            <a:extLst>
              <a:ext uri="{FF2B5EF4-FFF2-40B4-BE49-F238E27FC236}">
                <a16:creationId xmlns:a16="http://schemas.microsoft.com/office/drawing/2014/main" id="{1B78402E-2D1F-1141-9147-B4DFB55E2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6928" y="724090"/>
            <a:ext cx="8640763" cy="5400675"/>
          </a:xfrm>
        </p:spPr>
      </p:pic>
    </p:spTree>
    <p:extLst>
      <p:ext uri="{BB962C8B-B14F-4D97-AF65-F5344CB8AC3E}">
        <p14:creationId xmlns:p14="http://schemas.microsoft.com/office/powerpoint/2010/main" val="337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64CD-CD65-AB4A-9AD7-1422DC6166E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FFB641-C998-1440-87D8-38485F01BA6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91C9614-701F-D342-989C-75C14DB8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17" y="195107"/>
            <a:ext cx="8658224" cy="6057157"/>
          </a:xfrm>
          <a:prstGeom prst="rect">
            <a:avLst/>
          </a:prstGeom>
        </p:spPr>
      </p:pic>
    </p:spTree>
    <p:extLst>
      <p:ext uri="{BB962C8B-B14F-4D97-AF65-F5344CB8AC3E}">
        <p14:creationId xmlns:p14="http://schemas.microsoft.com/office/powerpoint/2010/main" val="2259899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470-ADEE-AC46-BC1B-8A17AD667E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8C3514-22A0-F344-9274-DAE27E7ED2E5}"/>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AD63A884-2746-7D43-80B3-F8892B73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660" y="228302"/>
            <a:ext cx="9264411" cy="6392251"/>
          </a:xfrm>
          <a:prstGeom prst="rect">
            <a:avLst/>
          </a:prstGeom>
        </p:spPr>
      </p:pic>
    </p:spTree>
    <p:extLst>
      <p:ext uri="{BB962C8B-B14F-4D97-AF65-F5344CB8AC3E}">
        <p14:creationId xmlns:p14="http://schemas.microsoft.com/office/powerpoint/2010/main" val="95076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40F9A-ED57-4D4D-8CF8-172AC3262BA6}"/>
              </a:ext>
            </a:extLst>
          </p:cNvPr>
          <p:cNvSpPr>
            <a:spLocks noGrp="1"/>
          </p:cNvSpPr>
          <p:nvPr>
            <p:ph type="title"/>
          </p:nvPr>
        </p:nvSpPr>
        <p:spPr/>
        <p:txBody>
          <a:bodyPr/>
          <a:lstStyle/>
          <a:p>
            <a:r>
              <a:rPr lang="fr-FR" i="1" dirty="0">
                <a:solidFill>
                  <a:schemeClr val="bg1"/>
                </a:solidFill>
              </a:rPr>
              <a:t>4.1. Différenciation </a:t>
            </a:r>
          </a:p>
        </p:txBody>
      </p:sp>
      <p:sp>
        <p:nvSpPr>
          <p:cNvPr id="3" name="Espace réservé du contenu 2">
            <a:extLst>
              <a:ext uri="{FF2B5EF4-FFF2-40B4-BE49-F238E27FC236}">
                <a16:creationId xmlns:a16="http://schemas.microsoft.com/office/drawing/2014/main" id="{F32AC19F-618E-0F45-B7D1-6527EA3B5542}"/>
              </a:ext>
            </a:extLst>
          </p:cNvPr>
          <p:cNvSpPr>
            <a:spLocks noGrp="1"/>
          </p:cNvSpPr>
          <p:nvPr>
            <p:ph idx="1"/>
          </p:nvPr>
        </p:nvSpPr>
        <p:spPr>
          <a:xfrm>
            <a:off x="3597638" y="194871"/>
            <a:ext cx="7854847" cy="6340839"/>
          </a:xfrm>
        </p:spPr>
        <p:txBody>
          <a:bodyPr>
            <a:normAutofit/>
          </a:bodyPr>
          <a:lstStyle/>
          <a:p>
            <a:pPr algn="just">
              <a:lnSpc>
                <a:spcPct val="150000"/>
              </a:lnSpc>
            </a:pPr>
            <a:r>
              <a:rPr lang="fr-FR" b="1" dirty="0"/>
              <a:t>Ph. </a:t>
            </a:r>
            <a:r>
              <a:rPr lang="fr-FR" b="1" dirty="0" err="1"/>
              <a:t>Mérieu</a:t>
            </a:r>
            <a:r>
              <a:rPr lang="fr-FR" b="1" dirty="0"/>
              <a:t> : </a:t>
            </a:r>
            <a:r>
              <a:rPr lang="fr-FR" dirty="0"/>
              <a:t>« différencier, c’est avoir le soucis de la personne sans renoncer à celui de la collectivité »</a:t>
            </a:r>
          </a:p>
          <a:p>
            <a:pPr algn="just">
              <a:lnSpc>
                <a:spcPct val="150000"/>
              </a:lnSpc>
            </a:pPr>
            <a:r>
              <a:rPr lang="fr-FR" b="1" dirty="0"/>
              <a:t>Ph. Perrenoud </a:t>
            </a:r>
            <a:r>
              <a:rPr lang="fr-FR" dirty="0"/>
              <a:t>: il ne s’agit pas de remettre en question les contenus mais seulement les méthodes sélectionnées pour une transmission plus efficace. Mais l’objectif reste le même.</a:t>
            </a:r>
          </a:p>
          <a:p>
            <a:pPr algn="just">
              <a:lnSpc>
                <a:spcPct val="150000"/>
              </a:lnSpc>
              <a:buFont typeface="Symbol" pitchFamily="2" charset="2"/>
              <a:buChar char="Þ"/>
            </a:pPr>
            <a:r>
              <a:rPr lang="fr-FR" b="1" dirty="0"/>
              <a:t>Différencier</a:t>
            </a:r>
            <a:r>
              <a:rPr lang="fr-FR" dirty="0"/>
              <a:t> signifie </a:t>
            </a:r>
            <a:r>
              <a:rPr lang="fr-FR" b="1" dirty="0"/>
              <a:t>savoir analyser et ajuster sa pratique </a:t>
            </a:r>
            <a:r>
              <a:rPr lang="fr-FR" dirty="0"/>
              <a:t>de même </a:t>
            </a:r>
            <a:r>
              <a:rPr lang="fr-FR" b="1" dirty="0"/>
              <a:t>que l’environnement d’apprentissage </a:t>
            </a:r>
            <a:r>
              <a:rPr lang="fr-FR" dirty="0"/>
              <a:t>de façon à </a:t>
            </a:r>
            <a:r>
              <a:rPr lang="fr-FR" b="1" dirty="0"/>
              <a:t>tenir compte des préalables et caractéristiques d’un ou de plusieurs élèves au regard d’un objet d’apprentissage particulier. </a:t>
            </a:r>
          </a:p>
          <a:p>
            <a:pPr algn="just">
              <a:lnSpc>
                <a:spcPct val="150000"/>
              </a:lnSpc>
            </a:pPr>
            <a:endParaRPr lang="fr-FR" b="1" dirty="0"/>
          </a:p>
          <a:p>
            <a:pPr marL="0" indent="0">
              <a:buNone/>
            </a:pPr>
            <a:endParaRPr lang="fr-FR" dirty="0"/>
          </a:p>
        </p:txBody>
      </p:sp>
    </p:spTree>
    <p:extLst>
      <p:ext uri="{BB962C8B-B14F-4D97-AF65-F5344CB8AC3E}">
        <p14:creationId xmlns:p14="http://schemas.microsoft.com/office/powerpoint/2010/main" val="11515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1FC656-A4D1-5644-9356-ADCF01085140}"/>
              </a:ext>
            </a:extLst>
          </p:cNvPr>
          <p:cNvSpPr>
            <a:spLocks noGrp="1"/>
          </p:cNvSpPr>
          <p:nvPr>
            <p:ph idx="1"/>
          </p:nvPr>
        </p:nvSpPr>
        <p:spPr>
          <a:xfrm>
            <a:off x="3522688" y="254833"/>
            <a:ext cx="7689955" cy="6190937"/>
          </a:xfrm>
        </p:spPr>
        <p:txBody>
          <a:bodyPr>
            <a:normAutofit/>
          </a:bodyPr>
          <a:lstStyle/>
          <a:p>
            <a:pPr marL="0" indent="0" algn="just">
              <a:lnSpc>
                <a:spcPct val="160000"/>
              </a:lnSpc>
              <a:buNone/>
            </a:pPr>
            <a:r>
              <a:rPr lang="fr-FR" dirty="0"/>
              <a:t>Laurent, S. (2001). Pédagogie différenciée</a:t>
            </a:r>
          </a:p>
          <a:p>
            <a:pPr marL="0" indent="0" algn="just">
              <a:lnSpc>
                <a:spcPct val="160000"/>
              </a:lnSpc>
              <a:buNone/>
            </a:pPr>
            <a:r>
              <a:rPr lang="fr-FR" dirty="0"/>
              <a:t>« La pratique de la </a:t>
            </a:r>
            <a:r>
              <a:rPr lang="fr-FR" b="1" dirty="0"/>
              <a:t>différenciation pédagogique </a:t>
            </a:r>
            <a:r>
              <a:rPr lang="fr-FR" dirty="0"/>
              <a:t>consiste à </a:t>
            </a:r>
            <a:r>
              <a:rPr lang="fr-FR" b="1" dirty="0"/>
              <a:t>organiser la classe de manière à permettre à chaque élève d’apprendre dans les conditions qui lui conviennent le mieux. </a:t>
            </a:r>
          </a:p>
          <a:p>
            <a:pPr marL="0" indent="0" algn="just">
              <a:lnSpc>
                <a:spcPct val="160000"/>
              </a:lnSpc>
              <a:buNone/>
            </a:pPr>
            <a:r>
              <a:rPr lang="fr-FR" dirty="0"/>
              <a:t>Différencier la pédagogie, c’est donc </a:t>
            </a:r>
            <a:r>
              <a:rPr lang="fr-FR" b="1" dirty="0"/>
              <a:t>mettre en place dans une classe ou dans une école des dispositifs de traitement des difficultés des élèves pour faciliter l’atteinte des objectifs de l’enseignement</a:t>
            </a:r>
            <a:r>
              <a:rPr lang="fr-FR" dirty="0"/>
              <a:t>. (…)</a:t>
            </a:r>
          </a:p>
          <a:p>
            <a:pPr marL="0" indent="0" algn="just">
              <a:lnSpc>
                <a:spcPct val="160000"/>
              </a:lnSpc>
              <a:buNone/>
            </a:pPr>
            <a:r>
              <a:rPr lang="fr-FR" dirty="0"/>
              <a:t> Remarque importante : </a:t>
            </a:r>
            <a:r>
              <a:rPr lang="fr-FR" b="1" dirty="0"/>
              <a:t>il ne s’agit donc pas de différencier les objectifs, mais de permettre à tous les élèves d’atteindre les mêmes objectifs par des voies différentes </a:t>
            </a:r>
            <a:r>
              <a:rPr lang="fr-FR" dirty="0"/>
              <a:t>» </a:t>
            </a:r>
          </a:p>
          <a:p>
            <a:pPr marL="0" indent="0" algn="just">
              <a:lnSpc>
                <a:spcPct val="160000"/>
              </a:lnSpc>
              <a:buNone/>
            </a:pPr>
            <a:r>
              <a:rPr lang="fr-FR" dirty="0">
                <a:solidFill>
                  <a:srgbClr val="FF0000"/>
                </a:solidFill>
              </a:rPr>
              <a:t>=&gt; La</a:t>
            </a:r>
            <a:r>
              <a:rPr lang="fr-FR" b="1" dirty="0">
                <a:solidFill>
                  <a:srgbClr val="FF0000"/>
                </a:solidFill>
              </a:rPr>
              <a:t> différenciation </a:t>
            </a:r>
            <a:r>
              <a:rPr lang="fr-FR" dirty="0">
                <a:solidFill>
                  <a:srgbClr val="FF0000"/>
                </a:solidFill>
              </a:rPr>
              <a:t>est donc une </a:t>
            </a:r>
            <a:r>
              <a:rPr lang="fr-FR" b="1" dirty="0">
                <a:solidFill>
                  <a:srgbClr val="FF0000"/>
                </a:solidFill>
              </a:rPr>
              <a:t>adaptation pédagogique</a:t>
            </a:r>
          </a:p>
          <a:p>
            <a:endParaRPr lang="fr-FR" dirty="0"/>
          </a:p>
        </p:txBody>
      </p:sp>
    </p:spTree>
    <p:extLst>
      <p:ext uri="{BB962C8B-B14F-4D97-AF65-F5344CB8AC3E}">
        <p14:creationId xmlns:p14="http://schemas.microsoft.com/office/powerpoint/2010/main" val="365259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1B3F-F789-264C-9D9D-356B56193893}"/>
              </a:ext>
            </a:extLst>
          </p:cNvPr>
          <p:cNvSpPr>
            <a:spLocks noGrp="1"/>
          </p:cNvSpPr>
          <p:nvPr>
            <p:ph type="title"/>
          </p:nvPr>
        </p:nvSpPr>
        <p:spPr/>
        <p:txBody>
          <a:bodyPr>
            <a:normAutofit/>
          </a:bodyPr>
          <a:lstStyle/>
          <a:p>
            <a:r>
              <a:rPr lang="fr-FR" dirty="0"/>
              <a:t>Exemple de leviers de différenciation</a:t>
            </a:r>
          </a:p>
        </p:txBody>
      </p:sp>
      <p:sp>
        <p:nvSpPr>
          <p:cNvPr id="3" name="Espace réservé du contenu 2">
            <a:extLst>
              <a:ext uri="{FF2B5EF4-FFF2-40B4-BE49-F238E27FC236}">
                <a16:creationId xmlns:a16="http://schemas.microsoft.com/office/drawing/2014/main" id="{028FF3DD-D22C-744F-9D9D-17DCA044C21B}"/>
              </a:ext>
            </a:extLst>
          </p:cNvPr>
          <p:cNvSpPr>
            <a:spLocks noGrp="1"/>
          </p:cNvSpPr>
          <p:nvPr>
            <p:ph idx="1"/>
          </p:nvPr>
        </p:nvSpPr>
        <p:spPr>
          <a:xfrm>
            <a:off x="3642609" y="179881"/>
            <a:ext cx="7824866" cy="6340839"/>
          </a:xfrm>
        </p:spPr>
        <p:txBody>
          <a:bodyPr>
            <a:normAutofit/>
          </a:bodyPr>
          <a:lstStyle/>
          <a:p>
            <a:pPr>
              <a:lnSpc>
                <a:spcPct val="150000"/>
              </a:lnSpc>
              <a:buFont typeface="Arial" charset="0"/>
              <a:buChar char="•"/>
            </a:pPr>
            <a:r>
              <a:rPr lang="fr-FR" altLang="fr-FR" b="1" dirty="0">
                <a:ea typeface="Calibri" charset="0"/>
                <a:cs typeface="Calibri" charset="0"/>
              </a:rPr>
              <a:t>Activités de lecture </a:t>
            </a:r>
            <a:r>
              <a:rPr lang="fr-FR" altLang="fr-FR" dirty="0">
                <a:ea typeface="Calibri" charset="0"/>
                <a:cs typeface="Calibri" charset="0"/>
              </a:rPr>
              <a:t>: dispense d’activité de lecture à voix haute, typographie adapté, support écrits allégés, mise à disposition du texte en amont…..</a:t>
            </a:r>
          </a:p>
          <a:p>
            <a:pPr>
              <a:lnSpc>
                <a:spcPct val="150000"/>
              </a:lnSpc>
              <a:buFont typeface="Arial" charset="0"/>
              <a:buChar char="•"/>
            </a:pPr>
            <a:r>
              <a:rPr lang="fr-FR" altLang="fr-FR" b="1" dirty="0">
                <a:ea typeface="Calibri" charset="0"/>
                <a:cs typeface="Calibri" charset="0"/>
              </a:rPr>
              <a:t>Activité d’écriture </a:t>
            </a:r>
            <a:r>
              <a:rPr lang="fr-FR" altLang="fr-FR" dirty="0">
                <a:ea typeface="Calibri" charset="0"/>
                <a:cs typeface="Calibri" charset="0"/>
              </a:rPr>
              <a:t>: réduction de l’activité de prises de notes, photocopie des cours, textes à trous, </a:t>
            </a:r>
          </a:p>
          <a:p>
            <a:pPr>
              <a:lnSpc>
                <a:spcPct val="150000"/>
              </a:lnSpc>
              <a:buFont typeface="Arial" charset="0"/>
              <a:buChar char="•"/>
            </a:pPr>
            <a:r>
              <a:rPr lang="fr-FR" altLang="fr-FR" b="1" dirty="0">
                <a:ea typeface="Calibri" charset="0"/>
                <a:cs typeface="Calibri" charset="0"/>
              </a:rPr>
              <a:t>Rapport au temps </a:t>
            </a:r>
            <a:r>
              <a:rPr lang="fr-FR" altLang="fr-FR" dirty="0">
                <a:ea typeface="Calibri" charset="0"/>
                <a:cs typeface="Calibri" charset="0"/>
              </a:rPr>
              <a:t>: augmentation du temps, fragmentation de la tâche, aide à la gestion du temps activités de courtes durées….</a:t>
            </a:r>
          </a:p>
          <a:p>
            <a:pPr>
              <a:lnSpc>
                <a:spcPct val="150000"/>
              </a:lnSpc>
              <a:buFont typeface="Arial" charset="0"/>
              <a:buChar char="•"/>
            </a:pPr>
            <a:r>
              <a:rPr lang="fr-FR" altLang="fr-FR" b="1" dirty="0">
                <a:ea typeface="Calibri" charset="0"/>
                <a:cs typeface="Calibri" charset="0"/>
              </a:rPr>
              <a:t>Autoriser l’élève à ne pas faire la même chose que les autres</a:t>
            </a:r>
            <a:r>
              <a:rPr lang="fr-FR" altLang="fr-FR" dirty="0">
                <a:ea typeface="Calibri" charset="0"/>
                <a:cs typeface="Calibri" charset="0"/>
              </a:rPr>
              <a:t>, réduction de la somme de savoirs ou des notions à faire acquérir, </a:t>
            </a:r>
            <a:r>
              <a:rPr lang="fr-FR" altLang="fr-FR" b="1" dirty="0">
                <a:ea typeface="Calibri" charset="0"/>
                <a:cs typeface="Calibri" charset="0"/>
              </a:rPr>
              <a:t>favoriser</a:t>
            </a:r>
            <a:r>
              <a:rPr lang="fr-FR" altLang="fr-FR" dirty="0">
                <a:ea typeface="Calibri" charset="0"/>
                <a:cs typeface="Calibri" charset="0"/>
              </a:rPr>
              <a:t> </a:t>
            </a:r>
            <a:r>
              <a:rPr lang="fr-FR" altLang="fr-FR" b="1" dirty="0">
                <a:ea typeface="Calibri" charset="0"/>
                <a:cs typeface="Calibri" charset="0"/>
              </a:rPr>
              <a:t>la qualité </a:t>
            </a:r>
            <a:r>
              <a:rPr lang="fr-FR" altLang="fr-FR" dirty="0">
                <a:ea typeface="Calibri" charset="0"/>
                <a:cs typeface="Calibri" charset="0"/>
              </a:rPr>
              <a:t>plutôt que </a:t>
            </a:r>
            <a:r>
              <a:rPr lang="fr-FR" altLang="fr-FR" b="1" dirty="0">
                <a:ea typeface="Calibri" charset="0"/>
                <a:cs typeface="Calibri" charset="0"/>
              </a:rPr>
              <a:t>la quantité.</a:t>
            </a:r>
            <a:endParaRPr lang="fr-FR" b="1" dirty="0">
              <a:ea typeface="Calibri" charset="0"/>
              <a:cs typeface="Calibri" charset="0"/>
            </a:endParaRPr>
          </a:p>
          <a:p>
            <a:endParaRPr lang="fr-FR" dirty="0"/>
          </a:p>
        </p:txBody>
      </p:sp>
    </p:spTree>
    <p:extLst>
      <p:ext uri="{BB962C8B-B14F-4D97-AF65-F5344CB8AC3E}">
        <p14:creationId xmlns:p14="http://schemas.microsoft.com/office/powerpoint/2010/main" val="1931693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2EBA7-F634-4F43-B112-94B4A97E4345}"/>
              </a:ext>
            </a:extLst>
          </p:cNvPr>
          <p:cNvSpPr>
            <a:spLocks noGrp="1"/>
          </p:cNvSpPr>
          <p:nvPr>
            <p:ph type="title"/>
          </p:nvPr>
        </p:nvSpPr>
        <p:spPr/>
        <p:txBody>
          <a:bodyPr>
            <a:normAutofit fontScale="90000"/>
          </a:bodyPr>
          <a:lstStyle/>
          <a:p>
            <a:r>
              <a:rPr lang="fr-FR" dirty="0"/>
              <a:t>Comment enseigner au groupe, envisagé comme un tout, en même temps qu’à chaque individualité qui le compose ? </a:t>
            </a:r>
            <a:br>
              <a:rPr lang="fr-FR" dirty="0"/>
            </a:br>
            <a:endParaRPr lang="fr-FR" dirty="0"/>
          </a:p>
        </p:txBody>
      </p:sp>
      <p:sp>
        <p:nvSpPr>
          <p:cNvPr id="3" name="Espace réservé du contenu 2">
            <a:extLst>
              <a:ext uri="{FF2B5EF4-FFF2-40B4-BE49-F238E27FC236}">
                <a16:creationId xmlns:a16="http://schemas.microsoft.com/office/drawing/2014/main" id="{41CE189A-41CE-474B-9EDA-BDB7BAF43B98}"/>
              </a:ext>
            </a:extLst>
          </p:cNvPr>
          <p:cNvSpPr>
            <a:spLocks noGrp="1"/>
          </p:cNvSpPr>
          <p:nvPr>
            <p:ph idx="1"/>
          </p:nvPr>
        </p:nvSpPr>
        <p:spPr>
          <a:xfrm>
            <a:off x="3612630" y="209862"/>
            <a:ext cx="7944786" cy="6315349"/>
          </a:xfrm>
        </p:spPr>
        <p:txBody>
          <a:bodyPr>
            <a:normAutofit/>
          </a:bodyPr>
          <a:lstStyle/>
          <a:p>
            <a:pPr algn="just">
              <a:lnSpc>
                <a:spcPct val="150000"/>
              </a:lnSpc>
            </a:pPr>
            <a:r>
              <a:rPr lang="fr-FR" sz="1900" dirty="0"/>
              <a:t>Proposer aux élèves un enseignement qui permette à tous de </a:t>
            </a:r>
            <a:r>
              <a:rPr lang="fr-FR" sz="1900" b="1" dirty="0"/>
              <a:t>s’impliquer,</a:t>
            </a:r>
            <a:r>
              <a:rPr lang="fr-FR" sz="1900" dirty="0"/>
              <a:t> de s</a:t>
            </a:r>
            <a:r>
              <a:rPr lang="fr-FR" sz="1900" b="1" dirty="0"/>
              <a:t>’engager </a:t>
            </a:r>
            <a:r>
              <a:rPr lang="fr-FR" sz="1900" dirty="0"/>
              <a:t> quitte à ce que </a:t>
            </a:r>
            <a:r>
              <a:rPr lang="fr-FR" sz="1900" b="1" dirty="0"/>
              <a:t>l’implication soit dissymétrique. </a:t>
            </a:r>
          </a:p>
          <a:p>
            <a:pPr algn="just">
              <a:lnSpc>
                <a:spcPct val="150000"/>
              </a:lnSpc>
            </a:pPr>
            <a:r>
              <a:rPr lang="fr-FR" sz="1900" dirty="0"/>
              <a:t>Mettre en œuvre des pédagogies qui </a:t>
            </a:r>
            <a:r>
              <a:rPr lang="fr-FR" sz="1900" b="1" dirty="0"/>
              <a:t>incitent à valoriser les élèves sur plusieurs critères : compétences disciplinaires, compétences sociales, compétences techniques…</a:t>
            </a:r>
          </a:p>
          <a:p>
            <a:pPr algn="just">
              <a:lnSpc>
                <a:spcPct val="150000"/>
              </a:lnSpc>
            </a:pPr>
            <a:r>
              <a:rPr lang="fr-FR" sz="1900" b="1" dirty="0"/>
              <a:t>Donne du sens, un but </a:t>
            </a:r>
          </a:p>
        </p:txBody>
      </p:sp>
    </p:spTree>
    <p:extLst>
      <p:ext uri="{BB962C8B-B14F-4D97-AF65-F5344CB8AC3E}">
        <p14:creationId xmlns:p14="http://schemas.microsoft.com/office/powerpoint/2010/main" val="39862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7B4FB3-AE06-6347-A979-1B7BF23C3A9E}"/>
              </a:ext>
            </a:extLst>
          </p:cNvPr>
          <p:cNvSpPr>
            <a:spLocks noGrp="1"/>
          </p:cNvSpPr>
          <p:nvPr>
            <p:ph idx="1"/>
          </p:nvPr>
        </p:nvSpPr>
        <p:spPr>
          <a:xfrm>
            <a:off x="3492707" y="734517"/>
            <a:ext cx="7600013" cy="5381469"/>
          </a:xfrm>
        </p:spPr>
        <p:txBody>
          <a:bodyPr/>
          <a:lstStyle/>
          <a:p>
            <a:pPr algn="just">
              <a:lnSpc>
                <a:spcPct val="150000"/>
              </a:lnSpc>
            </a:pPr>
            <a:r>
              <a:rPr lang="fr-FR" b="1" dirty="0"/>
              <a:t>UNESCO</a:t>
            </a:r>
            <a:r>
              <a:rPr lang="fr-FR" dirty="0"/>
              <a:t> : L’inclusion est une approche dynamique permettant de répondre positivement à la diversité des élèves et de considérer les différences entre les individus non comme des problèmes mais comme des opportunités d’enrichir les apprentissages </a:t>
            </a:r>
          </a:p>
          <a:p>
            <a:pPr algn="just">
              <a:lnSpc>
                <a:spcPct val="150000"/>
              </a:lnSpc>
            </a:pPr>
            <a:r>
              <a:rPr lang="fr-FR" dirty="0"/>
              <a:t>Inclusion et handicap : </a:t>
            </a:r>
            <a:r>
              <a:rPr lang="fr-FR" b="1" dirty="0"/>
              <a:t>que dit la loi en France ? </a:t>
            </a:r>
          </a:p>
          <a:p>
            <a:pPr algn="just"/>
            <a:endParaRPr lang="fr-FR" dirty="0"/>
          </a:p>
          <a:p>
            <a:pPr algn="just"/>
            <a:endParaRPr lang="fr-FR" dirty="0"/>
          </a:p>
          <a:p>
            <a:pPr marL="0" indent="0">
              <a:buNone/>
            </a:pPr>
            <a:endParaRPr lang="fr-FR" dirty="0"/>
          </a:p>
        </p:txBody>
      </p:sp>
      <p:sp>
        <p:nvSpPr>
          <p:cNvPr id="4" name="Rectangle 3">
            <a:extLst>
              <a:ext uri="{FF2B5EF4-FFF2-40B4-BE49-F238E27FC236}">
                <a16:creationId xmlns:a16="http://schemas.microsoft.com/office/drawing/2014/main" id="{3DB606D9-2E35-8946-BB69-C4E15667324D}"/>
              </a:ext>
            </a:extLst>
          </p:cNvPr>
          <p:cNvSpPr/>
          <p:nvPr/>
        </p:nvSpPr>
        <p:spPr>
          <a:xfrm>
            <a:off x="266881" y="2539796"/>
            <a:ext cx="1874231" cy="646331"/>
          </a:xfrm>
          <a:prstGeom prst="rect">
            <a:avLst/>
          </a:prstGeom>
        </p:spPr>
        <p:txBody>
          <a:bodyPr wrap="none">
            <a:spAutoFit/>
          </a:bodyPr>
          <a:lstStyle/>
          <a:p>
            <a:r>
              <a:rPr lang="fr-FR" sz="3600" dirty="0">
                <a:solidFill>
                  <a:schemeClr val="bg1"/>
                </a:solidFill>
              </a:rPr>
              <a:t>Inclusion</a:t>
            </a:r>
          </a:p>
        </p:txBody>
      </p:sp>
    </p:spTree>
    <p:extLst>
      <p:ext uri="{BB962C8B-B14F-4D97-AF65-F5344CB8AC3E}">
        <p14:creationId xmlns:p14="http://schemas.microsoft.com/office/powerpoint/2010/main" val="78318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35F76-480F-DC4D-BA76-8BCA36A71E3B}"/>
              </a:ext>
            </a:extLst>
          </p:cNvPr>
          <p:cNvSpPr>
            <a:spLocks noGrp="1"/>
          </p:cNvSpPr>
          <p:nvPr>
            <p:ph type="title"/>
          </p:nvPr>
        </p:nvSpPr>
        <p:spPr>
          <a:xfrm>
            <a:off x="123852" y="684261"/>
            <a:ext cx="2844200" cy="4607267"/>
          </a:xfrm>
        </p:spPr>
        <p:txBody>
          <a:bodyPr/>
          <a:lstStyle/>
          <a:p>
            <a:r>
              <a:rPr lang="fr-FR" i="1" dirty="0">
                <a:solidFill>
                  <a:schemeClr val="bg1"/>
                </a:solidFill>
              </a:rPr>
              <a:t>4.2. Collaboration/Coopération</a:t>
            </a:r>
          </a:p>
        </p:txBody>
      </p:sp>
      <p:sp>
        <p:nvSpPr>
          <p:cNvPr id="4" name="Espace réservé du contenu 2">
            <a:extLst>
              <a:ext uri="{FF2B5EF4-FFF2-40B4-BE49-F238E27FC236}">
                <a16:creationId xmlns:a16="http://schemas.microsoft.com/office/drawing/2014/main" id="{08547EEC-05F4-4243-8CC2-167D3BE1957D}"/>
              </a:ext>
            </a:extLst>
          </p:cNvPr>
          <p:cNvSpPr txBox="1">
            <a:spLocks/>
          </p:cNvSpPr>
          <p:nvPr/>
        </p:nvSpPr>
        <p:spPr>
          <a:xfrm>
            <a:off x="3522688" y="294519"/>
            <a:ext cx="8745511" cy="597502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fr-FR" b="1" dirty="0"/>
              <a:t>Travail coopératif :</a:t>
            </a:r>
          </a:p>
          <a:p>
            <a:pPr marL="0" indent="0">
              <a:buFont typeface="Franklin Gothic Book" panose="020B0503020102020204" pitchFamily="34" charset="0"/>
              <a:buNone/>
            </a:pPr>
            <a:r>
              <a:rPr lang="fr-FR" dirty="0"/>
              <a:t>à chacun sa partie du tout</a:t>
            </a:r>
          </a:p>
          <a:p>
            <a:endParaRPr lang="fr-FR" dirty="0"/>
          </a:p>
          <a:p>
            <a:endParaRPr lang="fr-FR" dirty="0"/>
          </a:p>
          <a:p>
            <a:endParaRPr lang="fr-FR" dirty="0"/>
          </a:p>
          <a:p>
            <a:r>
              <a:rPr lang="fr-FR" b="1" dirty="0"/>
              <a:t>Travail collaboratif : </a:t>
            </a:r>
          </a:p>
          <a:p>
            <a:pPr marL="0" indent="0">
              <a:buFont typeface="Franklin Gothic Book" panose="020B0503020102020204" pitchFamily="34" charset="0"/>
              <a:buNone/>
            </a:pPr>
            <a:r>
              <a:rPr lang="fr-FR" dirty="0"/>
              <a:t>le tout pour tous.</a:t>
            </a:r>
          </a:p>
          <a:p>
            <a:endParaRPr lang="fr-FR" dirty="0"/>
          </a:p>
        </p:txBody>
      </p:sp>
      <p:pic>
        <p:nvPicPr>
          <p:cNvPr id="5" name="Image 4">
            <a:extLst>
              <a:ext uri="{FF2B5EF4-FFF2-40B4-BE49-F238E27FC236}">
                <a16:creationId xmlns:a16="http://schemas.microsoft.com/office/drawing/2014/main" id="{273B6473-A08E-BE42-A324-244CB6760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494" y="1110765"/>
            <a:ext cx="5101906" cy="2868284"/>
          </a:xfrm>
          <a:prstGeom prst="rect">
            <a:avLst/>
          </a:prstGeom>
        </p:spPr>
      </p:pic>
      <p:pic>
        <p:nvPicPr>
          <p:cNvPr id="6" name="Image 5">
            <a:extLst>
              <a:ext uri="{FF2B5EF4-FFF2-40B4-BE49-F238E27FC236}">
                <a16:creationId xmlns:a16="http://schemas.microsoft.com/office/drawing/2014/main" id="{B5358315-E746-F847-83D8-C4F7C6F6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95" y="3540025"/>
            <a:ext cx="5075949" cy="2729519"/>
          </a:xfrm>
          <a:prstGeom prst="rect">
            <a:avLst/>
          </a:prstGeom>
        </p:spPr>
      </p:pic>
    </p:spTree>
    <p:extLst>
      <p:ext uri="{BB962C8B-B14F-4D97-AF65-F5344CB8AC3E}">
        <p14:creationId xmlns:p14="http://schemas.microsoft.com/office/powerpoint/2010/main" val="1714161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E2733-F469-754A-A1E4-C39015DF186C}"/>
              </a:ext>
            </a:extLst>
          </p:cNvPr>
          <p:cNvSpPr>
            <a:spLocks noGrp="1"/>
          </p:cNvSpPr>
          <p:nvPr>
            <p:ph type="title"/>
          </p:nvPr>
        </p:nvSpPr>
        <p:spPr/>
        <p:txBody>
          <a:bodyPr/>
          <a:lstStyle/>
          <a:p>
            <a:r>
              <a:rPr lang="fr-FR" dirty="0"/>
              <a:t>Coopération</a:t>
            </a:r>
          </a:p>
        </p:txBody>
      </p:sp>
      <p:sp>
        <p:nvSpPr>
          <p:cNvPr id="3" name="Espace réservé du contenu 2">
            <a:extLst>
              <a:ext uri="{FF2B5EF4-FFF2-40B4-BE49-F238E27FC236}">
                <a16:creationId xmlns:a16="http://schemas.microsoft.com/office/drawing/2014/main" id="{AC8312E2-6952-8740-984E-DCC94062F6C9}"/>
              </a:ext>
            </a:extLst>
          </p:cNvPr>
          <p:cNvSpPr>
            <a:spLocks noGrp="1"/>
          </p:cNvSpPr>
          <p:nvPr>
            <p:ph idx="1"/>
          </p:nvPr>
        </p:nvSpPr>
        <p:spPr>
          <a:xfrm>
            <a:off x="3597639" y="179881"/>
            <a:ext cx="7929797" cy="6325849"/>
          </a:xfrm>
        </p:spPr>
        <p:txBody>
          <a:bodyPr>
            <a:normAutofit/>
          </a:bodyPr>
          <a:lstStyle/>
          <a:p>
            <a:pPr marL="0" indent="0" algn="just">
              <a:lnSpc>
                <a:spcPct val="150000"/>
              </a:lnSpc>
              <a:buNone/>
            </a:pPr>
            <a:r>
              <a:rPr lang="fr-FR" b="1" dirty="0"/>
              <a:t>Sylvain </a:t>
            </a:r>
            <a:r>
              <a:rPr lang="fr-FR" b="1" dirty="0" err="1"/>
              <a:t>Connac</a:t>
            </a:r>
            <a:r>
              <a:rPr lang="fr-FR" b="1" dirty="0"/>
              <a:t> </a:t>
            </a:r>
            <a:r>
              <a:rPr lang="fr-FR" sz="1600" i="1" dirty="0"/>
              <a:t>(http://</a:t>
            </a:r>
            <a:r>
              <a:rPr lang="fr-FR" sz="1600" i="1" dirty="0" err="1"/>
              <a:t>www.cahiers-pedagogiques.com</a:t>
            </a:r>
            <a:r>
              <a:rPr lang="fr-FR" sz="1600" i="1" dirty="0"/>
              <a:t>/Apprendre-avec-les-pedagogies-cooperatives-Demarches-et-outils-pour-l-ecole)</a:t>
            </a:r>
            <a:endParaRPr lang="fr-FR" sz="1600" dirty="0"/>
          </a:p>
          <a:p>
            <a:pPr marL="0" indent="0" algn="just">
              <a:lnSpc>
                <a:spcPct val="150000"/>
              </a:lnSpc>
              <a:buNone/>
            </a:pPr>
            <a:r>
              <a:rPr lang="fr-FR" dirty="0"/>
              <a:t>« En Europe, la coopération est conçue comme une combinaison de </a:t>
            </a:r>
            <a:r>
              <a:rPr lang="fr-FR" b="1" dirty="0"/>
              <a:t>3 objectifs : </a:t>
            </a:r>
          </a:p>
          <a:p>
            <a:pPr marL="0" indent="0" algn="just">
              <a:lnSpc>
                <a:spcPct val="150000"/>
              </a:lnSpc>
              <a:buNone/>
            </a:pPr>
            <a:r>
              <a:rPr lang="fr-FR" dirty="0"/>
              <a:t> - </a:t>
            </a:r>
            <a:r>
              <a:rPr lang="fr-FR" b="1" dirty="0"/>
              <a:t>susciter davantage de concentration </a:t>
            </a:r>
            <a:r>
              <a:rPr lang="fr-FR" dirty="0"/>
              <a:t>(rendre les élèves moins passifs) </a:t>
            </a:r>
          </a:p>
          <a:p>
            <a:pPr marL="0" indent="0" algn="just">
              <a:lnSpc>
                <a:spcPct val="150000"/>
              </a:lnSpc>
              <a:buNone/>
            </a:pPr>
            <a:r>
              <a:rPr lang="fr-FR" dirty="0"/>
              <a:t> </a:t>
            </a:r>
            <a:r>
              <a:rPr lang="fr-FR" b="1" dirty="0"/>
              <a:t>- développer des valeurs </a:t>
            </a:r>
            <a:r>
              <a:rPr lang="fr-FR" dirty="0"/>
              <a:t>(altruisme, responsabilité, solidarité) </a:t>
            </a:r>
          </a:p>
          <a:p>
            <a:pPr marL="0" indent="0" algn="just">
              <a:lnSpc>
                <a:spcPct val="150000"/>
              </a:lnSpc>
              <a:buNone/>
            </a:pPr>
            <a:r>
              <a:rPr lang="fr-FR" dirty="0"/>
              <a:t> - organiser la coopération afin de </a:t>
            </a:r>
            <a:r>
              <a:rPr lang="fr-FR" b="1" dirty="0"/>
              <a:t>prendre en compte la diversité des élèves »</a:t>
            </a:r>
          </a:p>
          <a:p>
            <a:pPr marL="0" indent="0">
              <a:lnSpc>
                <a:spcPct val="150000"/>
              </a:lnSpc>
              <a:buNone/>
            </a:pPr>
            <a:endParaRPr lang="fr-FR" sz="1600" i="1" dirty="0"/>
          </a:p>
          <a:p>
            <a:pPr marL="0" indent="0">
              <a:lnSpc>
                <a:spcPct val="150000"/>
              </a:lnSpc>
              <a:buNone/>
            </a:pPr>
            <a:r>
              <a:rPr lang="fr-FR" dirty="0"/>
              <a:t>=</a:t>
            </a:r>
            <a:r>
              <a:rPr lang="fr-FR" b="1" dirty="0"/>
              <a:t>&gt; Comment utiliser la collaboration et la coopération dans le cadre de l’inclusion des élèves à besoins éducatifs particuliers ?</a:t>
            </a:r>
          </a:p>
          <a:p>
            <a:pPr marL="0" indent="0">
              <a:buNone/>
            </a:pPr>
            <a:endParaRPr lang="fr-FR" dirty="0"/>
          </a:p>
        </p:txBody>
      </p:sp>
      <p:sp>
        <p:nvSpPr>
          <p:cNvPr id="4" name="Rectangle 3">
            <a:extLst>
              <a:ext uri="{FF2B5EF4-FFF2-40B4-BE49-F238E27FC236}">
                <a16:creationId xmlns:a16="http://schemas.microsoft.com/office/drawing/2014/main" id="{87E20A4B-B990-1949-9134-5F8BB2CE9DFE}"/>
              </a:ext>
            </a:extLst>
          </p:cNvPr>
          <p:cNvSpPr/>
          <p:nvPr/>
        </p:nvSpPr>
        <p:spPr>
          <a:xfrm>
            <a:off x="5408953" y="3244334"/>
            <a:ext cx="1374094" cy="369332"/>
          </a:xfrm>
          <a:prstGeom prst="rect">
            <a:avLst/>
          </a:prstGeom>
        </p:spPr>
        <p:txBody>
          <a:bodyPr wrap="none">
            <a:spAutoFit/>
          </a:bodyPr>
          <a:lstStyle/>
          <a:p>
            <a:r>
              <a:rPr lang="fr-FR" dirty="0">
                <a:solidFill>
                  <a:schemeClr val="bg1"/>
                </a:solidFill>
              </a:rPr>
              <a:t>Coopération</a:t>
            </a:r>
            <a:endParaRPr lang="fr-FR" dirty="0"/>
          </a:p>
        </p:txBody>
      </p:sp>
    </p:spTree>
    <p:extLst>
      <p:ext uri="{BB962C8B-B14F-4D97-AF65-F5344CB8AC3E}">
        <p14:creationId xmlns:p14="http://schemas.microsoft.com/office/powerpoint/2010/main" val="2662527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74FD6-AD04-FE46-9D99-0E6CE6EC4894}"/>
              </a:ext>
            </a:extLst>
          </p:cNvPr>
          <p:cNvSpPr>
            <a:spLocks noGrp="1"/>
          </p:cNvSpPr>
          <p:nvPr>
            <p:ph type="title"/>
          </p:nvPr>
        </p:nvSpPr>
        <p:spPr/>
        <p:txBody>
          <a:bodyPr>
            <a:normAutofit/>
          </a:bodyPr>
          <a:lstStyle/>
          <a:p>
            <a:r>
              <a:rPr lang="fr-FR" i="1" dirty="0">
                <a:solidFill>
                  <a:schemeClr val="bg1"/>
                </a:solidFill>
              </a:rPr>
              <a:t>4.3. Pédagogie de projet</a:t>
            </a:r>
            <a:br>
              <a:rPr lang="fr-FR" b="1" dirty="0">
                <a:solidFill>
                  <a:schemeClr val="bg1"/>
                </a:solidFill>
              </a:rPr>
            </a:br>
            <a:endParaRPr lang="fr-FR" dirty="0">
              <a:solidFill>
                <a:schemeClr val="bg1"/>
              </a:solidFill>
            </a:endParaRPr>
          </a:p>
        </p:txBody>
      </p:sp>
      <p:sp>
        <p:nvSpPr>
          <p:cNvPr id="3" name="Espace réservé du contenu 2">
            <a:extLst>
              <a:ext uri="{FF2B5EF4-FFF2-40B4-BE49-F238E27FC236}">
                <a16:creationId xmlns:a16="http://schemas.microsoft.com/office/drawing/2014/main" id="{9838A3C0-2386-4D4A-AF39-8AF2B84707E4}"/>
              </a:ext>
            </a:extLst>
          </p:cNvPr>
          <p:cNvSpPr>
            <a:spLocks noGrp="1"/>
          </p:cNvSpPr>
          <p:nvPr>
            <p:ph idx="1"/>
          </p:nvPr>
        </p:nvSpPr>
        <p:spPr>
          <a:xfrm>
            <a:off x="3687580" y="209862"/>
            <a:ext cx="8019738" cy="6310859"/>
          </a:xfrm>
        </p:spPr>
        <p:txBody>
          <a:bodyPr>
            <a:normAutofit/>
          </a:bodyPr>
          <a:lstStyle/>
          <a:p>
            <a:pPr marL="0" indent="0" algn="just">
              <a:lnSpc>
                <a:spcPct val="150000"/>
              </a:lnSpc>
              <a:buNone/>
            </a:pPr>
            <a:r>
              <a:rPr lang="fr-FR" sz="1900" dirty="0"/>
              <a:t>Pour </a:t>
            </a:r>
            <a:r>
              <a:rPr lang="fr-FR" sz="1900" b="1" dirty="0"/>
              <a:t>Perrenoud </a:t>
            </a:r>
            <a:r>
              <a:rPr lang="fr-FR" sz="1900" dirty="0"/>
              <a:t>(2002), une </a:t>
            </a:r>
            <a:r>
              <a:rPr lang="fr-FR" sz="1900" i="1" dirty="0"/>
              <a:t>« démarche de projet :</a:t>
            </a:r>
          </a:p>
          <a:p>
            <a:pPr algn="just">
              <a:lnSpc>
                <a:spcPct val="150000"/>
              </a:lnSpc>
            </a:pPr>
            <a:r>
              <a:rPr lang="fr-FR" sz="1900" i="1" dirty="0"/>
              <a:t>est une </a:t>
            </a:r>
            <a:r>
              <a:rPr lang="fr-FR" sz="1900" b="1" i="1" dirty="0"/>
              <a:t>entreprise collective</a:t>
            </a:r>
            <a:r>
              <a:rPr lang="fr-FR" sz="1900" i="1" dirty="0"/>
              <a:t> gérée par le groupe-classe [...] ; </a:t>
            </a:r>
            <a:endParaRPr lang="fr-FR" sz="1900" dirty="0"/>
          </a:p>
          <a:p>
            <a:pPr algn="just">
              <a:lnSpc>
                <a:spcPct val="150000"/>
              </a:lnSpc>
            </a:pPr>
            <a:r>
              <a:rPr lang="fr-FR" sz="1900" i="1" dirty="0"/>
              <a:t>s’oriente vers une </a:t>
            </a:r>
            <a:r>
              <a:rPr lang="fr-FR" sz="1900" b="1" i="1" dirty="0"/>
              <a:t>production concrète </a:t>
            </a:r>
            <a:r>
              <a:rPr lang="fr-FR" sz="1900" i="1" dirty="0"/>
              <a:t> ;</a:t>
            </a:r>
          </a:p>
          <a:p>
            <a:pPr algn="just">
              <a:lnSpc>
                <a:spcPct val="150000"/>
              </a:lnSpc>
            </a:pPr>
            <a:r>
              <a:rPr lang="fr-FR" sz="1900" i="1" dirty="0"/>
              <a:t> induit un ensemble de</a:t>
            </a:r>
            <a:r>
              <a:rPr lang="fr-FR" sz="1900" b="1" i="1" dirty="0"/>
              <a:t> tâches </a:t>
            </a:r>
            <a:r>
              <a:rPr lang="fr-FR" sz="1900" i="1" dirty="0"/>
              <a:t>dans lesquelles </a:t>
            </a:r>
            <a:r>
              <a:rPr lang="fr-FR" sz="1900" b="1" i="1" dirty="0"/>
              <a:t>tous les élèves peuvent s’impliquer et jouer un rôle actif, qui peut varier en fonction de leurs moyens et intérêts ;</a:t>
            </a:r>
          </a:p>
          <a:p>
            <a:pPr algn="just">
              <a:lnSpc>
                <a:spcPct val="150000"/>
              </a:lnSpc>
            </a:pPr>
            <a:r>
              <a:rPr lang="fr-FR" sz="1900" i="1" dirty="0"/>
              <a:t>suscite </a:t>
            </a:r>
            <a:r>
              <a:rPr lang="fr-FR" sz="1900" b="1" i="1" dirty="0"/>
              <a:t>l’apprentissage de savoirs et de savoir-faire </a:t>
            </a:r>
            <a:r>
              <a:rPr lang="fr-FR" sz="1900" i="1" dirty="0"/>
              <a:t>de gestion de projet (décider, planifier, coordonner, etc.) ; </a:t>
            </a:r>
            <a:endParaRPr lang="fr-FR" sz="1900" dirty="0"/>
          </a:p>
          <a:p>
            <a:pPr algn="just">
              <a:lnSpc>
                <a:spcPct val="150000"/>
              </a:lnSpc>
            </a:pPr>
            <a:r>
              <a:rPr lang="fr-FR" sz="1900" i="1" dirty="0"/>
              <a:t>favorise en même temps des </a:t>
            </a:r>
            <a:r>
              <a:rPr lang="fr-FR" sz="1900" b="1" i="1" dirty="0"/>
              <a:t>apprentissages identifiables </a:t>
            </a:r>
            <a:r>
              <a:rPr lang="fr-FR" sz="1900" i="1" dirty="0"/>
              <a:t>(au moins après-coup) figurant au </a:t>
            </a:r>
            <a:r>
              <a:rPr lang="fr-FR" sz="1900" b="1" i="1" dirty="0"/>
              <a:t>programme d’une ou plusieurs disciplines </a:t>
            </a:r>
            <a:r>
              <a:rPr lang="fr-FR" sz="1900" i="1" dirty="0"/>
              <a:t>».  </a:t>
            </a:r>
            <a:endParaRPr lang="fr-FR" sz="1900" dirty="0"/>
          </a:p>
          <a:p>
            <a:endParaRPr lang="fr-FR" dirty="0"/>
          </a:p>
        </p:txBody>
      </p:sp>
    </p:spTree>
    <p:extLst>
      <p:ext uri="{BB962C8B-B14F-4D97-AF65-F5344CB8AC3E}">
        <p14:creationId xmlns:p14="http://schemas.microsoft.com/office/powerpoint/2010/main" val="1583574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Espace réservé du contenu 2">
            <a:extLst>
              <a:ext uri="{FF2B5EF4-FFF2-40B4-BE49-F238E27FC236}">
                <a16:creationId xmlns:a16="http://schemas.microsoft.com/office/drawing/2014/main" id="{BFF28E92-577C-D848-8841-6B324C3D1128}"/>
              </a:ext>
            </a:extLst>
          </p:cNvPr>
          <p:cNvSpPr>
            <a:spLocks noGrp="1"/>
          </p:cNvSpPr>
          <p:nvPr>
            <p:ph idx="1"/>
          </p:nvPr>
        </p:nvSpPr>
        <p:spPr>
          <a:xfrm>
            <a:off x="735981" y="144967"/>
            <a:ext cx="10850136" cy="6713033"/>
          </a:xfrm>
        </p:spPr>
        <p:txBody>
          <a:bodyPr>
            <a:normAutofit fontScale="62500" lnSpcReduction="20000"/>
          </a:bodyPr>
          <a:lstStyle/>
          <a:p>
            <a:pPr marL="0" indent="0">
              <a:lnSpc>
                <a:spcPct val="120000"/>
              </a:lnSpc>
              <a:buNone/>
            </a:pPr>
            <a:r>
              <a:rPr lang="fr-FR" sz="3600" b="1" u="sng" dirty="0">
                <a:solidFill>
                  <a:srgbClr val="00B050"/>
                </a:solidFill>
              </a:rPr>
              <a:t>EXEMPLE de mise ne œuvre en EMC (5eme)</a:t>
            </a:r>
          </a:p>
          <a:p>
            <a:pPr marL="0" indent="0">
              <a:lnSpc>
                <a:spcPct val="120000"/>
              </a:lnSpc>
              <a:buNone/>
            </a:pPr>
            <a:r>
              <a:rPr lang="fr-FR" sz="1800" b="1" u="sng" dirty="0">
                <a:solidFill>
                  <a:srgbClr val="00B050"/>
                </a:solidFill>
              </a:rPr>
              <a:t> </a:t>
            </a:r>
            <a:r>
              <a:rPr lang="fr-FR" sz="1800" b="1" u="sng" dirty="0">
                <a:solidFill>
                  <a:srgbClr val="FF0000"/>
                </a:solidFill>
              </a:rPr>
              <a:t>Objectif général : rédiger un ensemble d’articles sur le thème de la discrimination qui seront publiés dans le journal du Club Unesco Paris</a:t>
            </a:r>
          </a:p>
          <a:p>
            <a:pPr marL="0" indent="0">
              <a:lnSpc>
                <a:spcPct val="120000"/>
              </a:lnSpc>
              <a:buNone/>
            </a:pPr>
            <a:r>
              <a:rPr lang="fr-FR" b="1" u="sng" dirty="0"/>
              <a:t>Séance 1 : </a:t>
            </a:r>
            <a:r>
              <a:rPr lang="fr-FR" b="1" dirty="0"/>
              <a:t>Nelson Mandela et Rosa Parks  : 2 héros de la lutte pour l’égalité des droits. 1/2</a:t>
            </a:r>
            <a:endParaRPr lang="fr-FR" dirty="0"/>
          </a:p>
          <a:p>
            <a:pPr>
              <a:lnSpc>
                <a:spcPct val="120000"/>
              </a:lnSpc>
            </a:pPr>
            <a:r>
              <a:rPr lang="fr-FR" dirty="0"/>
              <a:t>Les </a:t>
            </a:r>
            <a:r>
              <a:rPr lang="fr-FR" dirty="0">
                <a:solidFill>
                  <a:srgbClr val="FF0000"/>
                </a:solidFill>
              </a:rPr>
              <a:t>15 élèves sont répartis en 4 groupes : </a:t>
            </a:r>
            <a:r>
              <a:rPr lang="fr-FR" dirty="0"/>
              <a:t>2 groupes abordent N. Mandela et l’apartheid, 2 groupes traitent de Rosa Parks et la ségrégation aux Etats-Unis. </a:t>
            </a:r>
          </a:p>
          <a:p>
            <a:pPr>
              <a:lnSpc>
                <a:spcPct val="120000"/>
              </a:lnSpc>
              <a:buFont typeface="Arial" charset="0"/>
              <a:buChar char="•"/>
            </a:pPr>
            <a:r>
              <a:rPr lang="fr-FR" dirty="0"/>
              <a:t> </a:t>
            </a:r>
            <a:r>
              <a:rPr lang="fr-FR" b="1" dirty="0">
                <a:solidFill>
                  <a:srgbClr val="FF0000"/>
                </a:solidFill>
              </a:rPr>
              <a:t>Chaque groupe a à sa disposition un corpus documentaire concernant le personnage étudié et la situation politique du pays : </a:t>
            </a:r>
            <a:r>
              <a:rPr lang="fr-FR" dirty="0"/>
              <a:t>revues documentaires, romans, BD, articles, images ou de vidéo , œuvres d’art.</a:t>
            </a:r>
          </a:p>
          <a:p>
            <a:pPr marL="0" lvl="0" indent="0">
              <a:lnSpc>
                <a:spcPct val="120000"/>
              </a:lnSpc>
              <a:buNone/>
            </a:pPr>
            <a:r>
              <a:rPr lang="fr-FR" dirty="0"/>
              <a:t>=&gt; La </a:t>
            </a:r>
            <a:r>
              <a:rPr lang="fr-FR" b="1" dirty="0"/>
              <a:t>diversité des supports</a:t>
            </a:r>
            <a:r>
              <a:rPr lang="fr-FR" dirty="0"/>
              <a:t> proposés permet à chacun des élèves d’accéder à l’information, en fonction des difficultés rencontrées et des besoins. </a:t>
            </a:r>
          </a:p>
          <a:p>
            <a:pPr>
              <a:lnSpc>
                <a:spcPct val="120000"/>
              </a:lnSpc>
              <a:buFont typeface="Arial" charset="0"/>
              <a:buChar char="•"/>
            </a:pPr>
            <a:r>
              <a:rPr lang="fr-FR" dirty="0">
                <a:solidFill>
                  <a:srgbClr val="FF0000"/>
                </a:solidFill>
              </a:rPr>
              <a:t>Une </a:t>
            </a:r>
            <a:r>
              <a:rPr lang="fr-FR" b="1" u="sng" dirty="0">
                <a:solidFill>
                  <a:srgbClr val="FF0000"/>
                </a:solidFill>
              </a:rPr>
              <a:t>fiche consigne</a:t>
            </a:r>
            <a:r>
              <a:rPr lang="fr-FR" u="sng" dirty="0">
                <a:solidFill>
                  <a:srgbClr val="FF0000"/>
                </a:solidFill>
              </a:rPr>
              <a:t> </a:t>
            </a:r>
            <a:r>
              <a:rPr lang="fr-FR" dirty="0">
                <a:solidFill>
                  <a:srgbClr val="FF0000"/>
                </a:solidFill>
              </a:rPr>
              <a:t>est distribuée au groupe et fixe les </a:t>
            </a:r>
            <a:r>
              <a:rPr lang="fr-FR" b="1" dirty="0">
                <a:solidFill>
                  <a:srgbClr val="FF0000"/>
                </a:solidFill>
              </a:rPr>
              <a:t>objectifs de la séance </a:t>
            </a:r>
            <a:r>
              <a:rPr lang="fr-FR" dirty="0">
                <a:solidFill>
                  <a:srgbClr val="FF0000"/>
                </a:solidFill>
              </a:rPr>
              <a:t>: </a:t>
            </a:r>
          </a:p>
          <a:p>
            <a:pPr lvl="0">
              <a:lnSpc>
                <a:spcPct val="120000"/>
              </a:lnSpc>
              <a:buFont typeface="Wingdings" charset="2"/>
              <a:buChar char="ü"/>
            </a:pPr>
            <a:r>
              <a:rPr lang="fr-FR" dirty="0"/>
              <a:t>Le groupe désigne : </a:t>
            </a:r>
            <a:r>
              <a:rPr lang="fr-FR" b="1" dirty="0"/>
              <a:t>un secrétaire</a:t>
            </a:r>
            <a:r>
              <a:rPr lang="fr-FR" dirty="0"/>
              <a:t> qui sera chargé de noter les idées importantes à certains moments de l’activité, </a:t>
            </a:r>
            <a:r>
              <a:rPr lang="fr-FR" b="1" dirty="0"/>
              <a:t>un responsable du temps </a:t>
            </a:r>
            <a:r>
              <a:rPr lang="fr-FR" dirty="0"/>
              <a:t>qui veillera au respect des délais, </a:t>
            </a:r>
            <a:r>
              <a:rPr lang="fr-FR" b="1" dirty="0"/>
              <a:t>un responsable du niveau sonore. </a:t>
            </a:r>
            <a:endParaRPr lang="fr-FR" dirty="0"/>
          </a:p>
          <a:p>
            <a:pPr lvl="0">
              <a:lnSpc>
                <a:spcPct val="120000"/>
              </a:lnSpc>
              <a:buFont typeface="Wingdings" charset="2"/>
              <a:buChar char="ü"/>
            </a:pPr>
            <a:r>
              <a:rPr lang="fr-FR" dirty="0"/>
              <a:t>Vous avez à votre disposition un ensemble de </a:t>
            </a:r>
            <a:r>
              <a:rPr lang="fr-FR" b="1" dirty="0"/>
              <a:t>documents</a:t>
            </a:r>
            <a:r>
              <a:rPr lang="fr-FR" dirty="0"/>
              <a:t> concernant le personnage à étudier.</a:t>
            </a:r>
          </a:p>
          <a:p>
            <a:pPr lvl="0">
              <a:lnSpc>
                <a:spcPct val="120000"/>
              </a:lnSpc>
              <a:buFont typeface="Wingdings" charset="2"/>
              <a:buChar char="ü"/>
            </a:pPr>
            <a:r>
              <a:rPr lang="fr-FR" b="1" dirty="0"/>
              <a:t>Chaque élève choisit 1 ou 2 documents</a:t>
            </a:r>
            <a:r>
              <a:rPr lang="fr-FR" dirty="0"/>
              <a:t> dans le corpus documentaire. </a:t>
            </a:r>
          </a:p>
          <a:p>
            <a:pPr lvl="0">
              <a:lnSpc>
                <a:spcPct val="120000"/>
              </a:lnSpc>
              <a:buFont typeface="Wingdings" charset="2"/>
              <a:buChar char="ü"/>
            </a:pPr>
            <a:r>
              <a:rPr lang="fr-FR" dirty="0"/>
              <a:t>Pendant </a:t>
            </a:r>
            <a:r>
              <a:rPr lang="fr-FR" b="1" dirty="0"/>
              <a:t>10 à 15 minutes,</a:t>
            </a:r>
            <a:r>
              <a:rPr lang="fr-FR" dirty="0"/>
              <a:t> individuellement, </a:t>
            </a:r>
            <a:r>
              <a:rPr lang="fr-FR" b="1" dirty="0"/>
              <a:t>chacun analyse son/ses documents</a:t>
            </a:r>
            <a:r>
              <a:rPr lang="fr-FR" dirty="0"/>
              <a:t> afin d’identifier les éléments suivants : </a:t>
            </a:r>
            <a:r>
              <a:rPr lang="fr-FR" b="1" dirty="0"/>
              <a:t>QUI ? QUOI ? OÙ ? QUAND ?</a:t>
            </a:r>
            <a:r>
              <a:rPr lang="fr-FR" dirty="0"/>
              <a:t> et reporte sur la fiche prévue les informations du document. </a:t>
            </a:r>
            <a:r>
              <a:rPr lang="fr-FR" b="1" dirty="0"/>
              <a:t>Si un élève a terminé</a:t>
            </a:r>
            <a:r>
              <a:rPr lang="fr-FR" dirty="0"/>
              <a:t>, il </a:t>
            </a:r>
            <a:r>
              <a:rPr lang="fr-FR" b="1" dirty="0"/>
              <a:t>aide</a:t>
            </a:r>
            <a:r>
              <a:rPr lang="fr-FR" dirty="0"/>
              <a:t> ses camarades ou </a:t>
            </a:r>
            <a:r>
              <a:rPr lang="fr-FR" b="1" dirty="0"/>
              <a:t>choisit un document</a:t>
            </a:r>
            <a:r>
              <a:rPr lang="fr-FR" dirty="0"/>
              <a:t> supplémentaire.</a:t>
            </a:r>
          </a:p>
          <a:p>
            <a:pPr lvl="0">
              <a:lnSpc>
                <a:spcPct val="120000"/>
              </a:lnSpc>
              <a:buFont typeface="Wingdings" charset="2"/>
              <a:buChar char="ü"/>
            </a:pPr>
            <a:r>
              <a:rPr lang="fr-FR" dirty="0"/>
              <a:t> Chacun présente ensuite au groupe son/ses document/s en se servant des questions QUI ? QUOI ? OÙ ? QUAND ?</a:t>
            </a:r>
            <a:r>
              <a:rPr lang="fr-FR" b="1" dirty="0"/>
              <a:t> (environ 10 minutes).</a:t>
            </a:r>
            <a:r>
              <a:rPr lang="fr-FR" dirty="0"/>
              <a:t> Le secrétaire note les idées, exemples, dates… importantes sur la fiche prévue. </a:t>
            </a:r>
          </a:p>
          <a:p>
            <a:pPr>
              <a:lnSpc>
                <a:spcPct val="120000"/>
              </a:lnSpc>
              <a:buFont typeface="Wingdings" charset="2"/>
              <a:buChar char="ü"/>
            </a:pPr>
            <a:r>
              <a:rPr lang="fr-FR" dirty="0"/>
              <a:t>En utilisant les informations données par chaque élève, </a:t>
            </a:r>
            <a:r>
              <a:rPr lang="fr-FR" b="1" dirty="0"/>
              <a:t>une question problématique concernant le personnage étudié est formulée. </a:t>
            </a:r>
            <a:r>
              <a:rPr lang="fr-FR" dirty="0"/>
              <a:t>Elle sera le </a:t>
            </a:r>
            <a:r>
              <a:rPr lang="fr-FR" b="1" dirty="0"/>
              <a:t>sujet de l’article à rédiger </a:t>
            </a:r>
            <a:r>
              <a:rPr lang="fr-FR" dirty="0"/>
              <a:t>à la prochaine séance. </a:t>
            </a:r>
          </a:p>
          <a:p>
            <a:pPr marL="0" indent="0">
              <a:lnSpc>
                <a:spcPct val="120000"/>
              </a:lnSpc>
              <a:buNone/>
            </a:pPr>
            <a:r>
              <a:rPr lang="fr-FR" b="1" u="sng" dirty="0"/>
              <a:t>Séance 2 </a:t>
            </a:r>
            <a:r>
              <a:rPr lang="fr-FR" b="1" dirty="0"/>
              <a:t>: rédiger un article et de l’illustrer (pour chaque groupe)</a:t>
            </a:r>
          </a:p>
          <a:p>
            <a:pPr marL="0" indent="0">
              <a:lnSpc>
                <a:spcPct val="120000"/>
              </a:lnSpc>
              <a:buNone/>
            </a:pPr>
            <a:r>
              <a:rPr lang="fr-FR" b="1" u="sng" dirty="0"/>
              <a:t>Séance 3 : </a:t>
            </a:r>
            <a:r>
              <a:rPr lang="fr-FR" b="1" dirty="0"/>
              <a:t>Mise en commun des différents articles</a:t>
            </a:r>
          </a:p>
          <a:p>
            <a:pPr marL="0" indent="0">
              <a:lnSpc>
                <a:spcPct val="120000"/>
              </a:lnSpc>
              <a:buNone/>
            </a:pPr>
            <a:r>
              <a:rPr lang="fr-FR" b="1" u="sng" dirty="0"/>
              <a:t>Séance 4 : </a:t>
            </a:r>
            <a:r>
              <a:rPr lang="fr-FR" b="1" dirty="0"/>
              <a:t>Finalisation</a:t>
            </a:r>
          </a:p>
        </p:txBody>
      </p:sp>
    </p:spTree>
    <p:extLst>
      <p:ext uri="{BB962C8B-B14F-4D97-AF65-F5344CB8AC3E}">
        <p14:creationId xmlns:p14="http://schemas.microsoft.com/office/powerpoint/2010/main" val="3888791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335C188-3A9F-124B-B2BE-A3D4524A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19" y="0"/>
            <a:ext cx="6586022" cy="6265622"/>
          </a:xfrm>
          <a:prstGeom prst="rect">
            <a:avLst/>
          </a:prstGeom>
        </p:spPr>
      </p:pic>
      <p:sp>
        <p:nvSpPr>
          <p:cNvPr id="5" name="ZoneTexte 4">
            <a:extLst>
              <a:ext uri="{FF2B5EF4-FFF2-40B4-BE49-F238E27FC236}">
                <a16:creationId xmlns:a16="http://schemas.microsoft.com/office/drawing/2014/main" id="{7624CC17-0C5D-DE4E-A10B-7869E37BE1F4}"/>
              </a:ext>
            </a:extLst>
          </p:cNvPr>
          <p:cNvSpPr txBox="1"/>
          <p:nvPr/>
        </p:nvSpPr>
        <p:spPr>
          <a:xfrm>
            <a:off x="7071797" y="942642"/>
            <a:ext cx="4997302" cy="5663089"/>
          </a:xfrm>
          <a:prstGeom prst="rect">
            <a:avLst/>
          </a:prstGeom>
          <a:noFill/>
        </p:spPr>
        <p:txBody>
          <a:bodyPr wrap="square" rtlCol="0">
            <a:spAutoFit/>
          </a:bodyPr>
          <a:lstStyle/>
          <a:p>
            <a:pPr marL="285750" indent="-285750">
              <a:buFontTx/>
              <a:buChar char="-"/>
            </a:pPr>
            <a:r>
              <a:rPr lang="fr-FR" dirty="0"/>
              <a:t>Selon le PPS, </a:t>
            </a:r>
            <a:r>
              <a:rPr lang="fr-FR" b="1" dirty="0"/>
              <a:t>possibilité d’évaluer en fonction des élèves et de leurs besoins</a:t>
            </a:r>
            <a:r>
              <a:rPr lang="fr-FR" dirty="0"/>
              <a:t>, des compétences attendues (cycle 2, 3 ou 4)</a:t>
            </a:r>
          </a:p>
          <a:p>
            <a:endParaRPr lang="fr-FR" dirty="0"/>
          </a:p>
          <a:p>
            <a:endParaRPr lang="fr-FR" dirty="0"/>
          </a:p>
          <a:p>
            <a:pPr marL="285750" indent="-285750">
              <a:buFontTx/>
              <a:buChar char="-"/>
            </a:pPr>
            <a:r>
              <a:rPr lang="fr-FR" dirty="0"/>
              <a:t>Le projet permet de </a:t>
            </a:r>
            <a:r>
              <a:rPr lang="fr-FR" b="1" dirty="0"/>
              <a:t>mobiliser et acquérir à la fois des compétences disciplinaires, mais aussi des compétences transversales </a:t>
            </a:r>
            <a:r>
              <a:rPr lang="fr-FR" dirty="0"/>
              <a:t>dans les 5 domaines du socle commun : </a:t>
            </a:r>
          </a:p>
          <a:p>
            <a:pPr marL="285750" indent="-285750">
              <a:buFontTx/>
              <a:buChar char="-"/>
            </a:pPr>
            <a:endParaRPr lang="fr-FR" dirty="0"/>
          </a:p>
          <a:p>
            <a:r>
              <a:rPr lang="fr-FR" sz="1600" b="1" dirty="0">
                <a:solidFill>
                  <a:srgbClr val="00B050"/>
                </a:solidFill>
              </a:rPr>
              <a:t>Domaine 1 </a:t>
            </a:r>
            <a:r>
              <a:rPr lang="fr-FR" sz="1600" dirty="0">
                <a:solidFill>
                  <a:srgbClr val="00B050"/>
                </a:solidFill>
              </a:rPr>
              <a:t>: les langages pour penser et communiquer</a:t>
            </a:r>
          </a:p>
          <a:p>
            <a:r>
              <a:rPr lang="fr-FR" sz="1600" b="1" dirty="0">
                <a:solidFill>
                  <a:srgbClr val="00B050"/>
                </a:solidFill>
              </a:rPr>
              <a:t>Domaine 2 </a:t>
            </a:r>
            <a:r>
              <a:rPr lang="fr-FR" sz="1600" dirty="0">
                <a:solidFill>
                  <a:srgbClr val="00B050"/>
                </a:solidFill>
              </a:rPr>
              <a:t>: les méthodes et outils pour apprendre</a:t>
            </a:r>
          </a:p>
          <a:p>
            <a:r>
              <a:rPr lang="fr-FR" sz="1600" b="1" dirty="0">
                <a:solidFill>
                  <a:srgbClr val="00B050"/>
                </a:solidFill>
              </a:rPr>
              <a:t>Domaine 3 </a:t>
            </a:r>
            <a:r>
              <a:rPr lang="fr-FR" sz="1600" dirty="0">
                <a:solidFill>
                  <a:srgbClr val="00B050"/>
                </a:solidFill>
              </a:rPr>
              <a:t>: la formation de la personnes et du citoyen</a:t>
            </a:r>
          </a:p>
          <a:p>
            <a:r>
              <a:rPr lang="fr-FR" sz="1600" b="1" dirty="0">
                <a:solidFill>
                  <a:srgbClr val="00B050"/>
                </a:solidFill>
              </a:rPr>
              <a:t>Domaine 4 </a:t>
            </a:r>
            <a:r>
              <a:rPr lang="fr-FR" sz="1600" dirty="0">
                <a:solidFill>
                  <a:srgbClr val="00B050"/>
                </a:solidFill>
              </a:rPr>
              <a:t>: les systèmes naturels et les systèmes techniques</a:t>
            </a:r>
          </a:p>
          <a:p>
            <a:r>
              <a:rPr lang="fr-FR" sz="1600" b="1" dirty="0">
                <a:solidFill>
                  <a:srgbClr val="00B050"/>
                </a:solidFill>
              </a:rPr>
              <a:t>Domaine 5 </a:t>
            </a:r>
            <a:r>
              <a:rPr lang="fr-FR" sz="1600" dirty="0">
                <a:solidFill>
                  <a:srgbClr val="00B050"/>
                </a:solidFill>
              </a:rPr>
              <a:t>: les représentations du monde et l’activité humaine</a:t>
            </a:r>
          </a:p>
          <a:p>
            <a:endParaRPr lang="fr-FR" sz="1600" dirty="0">
              <a:solidFill>
                <a:srgbClr val="00B050"/>
              </a:solidFill>
            </a:endParaRPr>
          </a:p>
          <a:p>
            <a:endParaRPr lang="fr-FR" dirty="0"/>
          </a:p>
          <a:p>
            <a:endParaRPr lang="fr-FR" dirty="0"/>
          </a:p>
          <a:p>
            <a:endParaRPr lang="fr-FR" dirty="0"/>
          </a:p>
        </p:txBody>
      </p:sp>
    </p:spTree>
    <p:extLst>
      <p:ext uri="{BB962C8B-B14F-4D97-AF65-F5344CB8AC3E}">
        <p14:creationId xmlns:p14="http://schemas.microsoft.com/office/powerpoint/2010/main" val="3082243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2E713-706A-E94E-A0C1-89DFFEE1342E}"/>
              </a:ext>
            </a:extLst>
          </p:cNvPr>
          <p:cNvSpPr/>
          <p:nvPr/>
        </p:nvSpPr>
        <p:spPr>
          <a:xfrm>
            <a:off x="3402767" y="134911"/>
            <a:ext cx="7698621" cy="6281848"/>
          </a:xfrm>
          <a:prstGeom prst="rect">
            <a:avLst/>
          </a:prstGeom>
        </p:spPr>
        <p:txBody>
          <a:bodyPr wrap="square">
            <a:spAutoFit/>
          </a:bodyPr>
          <a:lstStyle/>
          <a:p>
            <a:pPr>
              <a:lnSpc>
                <a:spcPct val="150000"/>
              </a:lnSpc>
            </a:pPr>
            <a:r>
              <a:rPr lang="fr-FR" b="1" dirty="0">
                <a:solidFill>
                  <a:srgbClr val="FF0000"/>
                </a:solidFill>
              </a:rPr>
              <a:t>	Cette démarche aboutit à : </a:t>
            </a:r>
          </a:p>
          <a:p>
            <a:pPr marL="285750" indent="-285750">
              <a:lnSpc>
                <a:spcPct val="150000"/>
              </a:lnSpc>
              <a:buFont typeface="Wingdings" pitchFamily="2" charset="2"/>
              <a:buChar char="ü"/>
            </a:pPr>
            <a:r>
              <a:rPr lang="fr-FR" dirty="0"/>
              <a:t>Une </a:t>
            </a:r>
            <a:r>
              <a:rPr lang="fr-FR" b="1" dirty="0"/>
              <a:t>réalisation concrète, </a:t>
            </a:r>
          </a:p>
          <a:p>
            <a:pPr marL="285750" indent="-285750">
              <a:lnSpc>
                <a:spcPct val="150000"/>
              </a:lnSpc>
              <a:buFont typeface="Wingdings" pitchFamily="2" charset="2"/>
              <a:buChar char="ü"/>
            </a:pPr>
            <a:r>
              <a:rPr lang="fr-FR" dirty="0"/>
              <a:t>Une dynamique </a:t>
            </a:r>
            <a:r>
              <a:rPr lang="fr-FR" b="1" dirty="0"/>
              <a:t>d’entre-aide, </a:t>
            </a:r>
          </a:p>
          <a:p>
            <a:pPr marL="285750" indent="-285750">
              <a:lnSpc>
                <a:spcPct val="150000"/>
              </a:lnSpc>
              <a:buFont typeface="Wingdings" pitchFamily="2" charset="2"/>
              <a:buChar char="ü"/>
            </a:pPr>
            <a:r>
              <a:rPr lang="fr-FR" dirty="0"/>
              <a:t>La prise en compte des </a:t>
            </a:r>
            <a:r>
              <a:rPr lang="fr-FR" b="1" dirty="0"/>
              <a:t>compétences de chacun</a:t>
            </a:r>
            <a:r>
              <a:rPr lang="fr-FR" dirty="0"/>
              <a:t>, </a:t>
            </a:r>
          </a:p>
          <a:p>
            <a:pPr marL="285750" indent="-285750">
              <a:lnSpc>
                <a:spcPct val="150000"/>
              </a:lnSpc>
              <a:buFont typeface="Wingdings" pitchFamily="2" charset="2"/>
              <a:buChar char="ü"/>
            </a:pPr>
            <a:r>
              <a:rPr lang="fr-FR" dirty="0"/>
              <a:t>La </a:t>
            </a:r>
            <a:r>
              <a:rPr lang="fr-FR" b="1" dirty="0"/>
              <a:t>valorisation par la médiatisation </a:t>
            </a:r>
            <a:r>
              <a:rPr lang="fr-FR" dirty="0"/>
              <a:t>et la reconnaissance extérieur du travail réalisé/ valorisation de </a:t>
            </a:r>
            <a:r>
              <a:rPr lang="fr-FR" b="1" dirty="0"/>
              <a:t>l’estime de soi</a:t>
            </a:r>
          </a:p>
          <a:p>
            <a:pPr marL="285750" indent="-285750">
              <a:lnSpc>
                <a:spcPct val="150000"/>
              </a:lnSpc>
              <a:buFont typeface="Wingdings" pitchFamily="2" charset="2"/>
              <a:buChar char="ü"/>
            </a:pPr>
            <a:r>
              <a:rPr lang="fr-FR" dirty="0"/>
              <a:t>La possibilité d’évaluer par</a:t>
            </a:r>
            <a:r>
              <a:rPr lang="fr-FR" b="1" dirty="0"/>
              <a:t> compétences </a:t>
            </a:r>
            <a:r>
              <a:rPr lang="fr-FR" dirty="0"/>
              <a:t>en fonction du PPS (validation de certaines compétences du cycle 2, 3 ou 4), </a:t>
            </a:r>
          </a:p>
          <a:p>
            <a:pPr>
              <a:lnSpc>
                <a:spcPct val="150000"/>
              </a:lnSpc>
            </a:pPr>
            <a:endParaRPr lang="fr-FR" dirty="0"/>
          </a:p>
          <a:p>
            <a:pPr>
              <a:lnSpc>
                <a:spcPct val="150000"/>
              </a:lnSpc>
            </a:pPr>
            <a:r>
              <a:rPr lang="fr-FR" b="1" dirty="0">
                <a:solidFill>
                  <a:srgbClr val="FF0000"/>
                </a:solidFill>
              </a:rPr>
              <a:t>	Nécessite pour les élèves ULIS : </a:t>
            </a:r>
          </a:p>
          <a:p>
            <a:pPr marL="285750" indent="-285750">
              <a:lnSpc>
                <a:spcPct val="150000"/>
              </a:lnSpc>
              <a:buFont typeface="Wingdings" pitchFamily="2" charset="2"/>
              <a:buChar char="ü"/>
            </a:pPr>
            <a:r>
              <a:rPr lang="fr-FR" b="1" dirty="0"/>
              <a:t>Complémentarité classe/dispositif ULIS </a:t>
            </a:r>
            <a:r>
              <a:rPr lang="fr-FR" dirty="0"/>
              <a:t>: anticipation ou remédiation dans le dispositif</a:t>
            </a:r>
          </a:p>
          <a:p>
            <a:pPr marL="285750" indent="-285750">
              <a:lnSpc>
                <a:spcPct val="150000"/>
              </a:lnSpc>
              <a:buFont typeface="Wingdings" pitchFamily="2" charset="2"/>
              <a:buChar char="ü"/>
            </a:pPr>
            <a:r>
              <a:rPr lang="fr-FR" dirty="0"/>
              <a:t>Possibilité </a:t>
            </a:r>
            <a:r>
              <a:rPr lang="fr-FR" b="1" dirty="0"/>
              <a:t>d’approfondir au sein de l’ULIS : </a:t>
            </a:r>
            <a:r>
              <a:rPr lang="fr-FR" dirty="0"/>
              <a:t>réalisation d’une émission radio </a:t>
            </a:r>
          </a:p>
          <a:p>
            <a:pPr marL="285750" indent="-285750">
              <a:lnSpc>
                <a:spcPct val="150000"/>
              </a:lnSpc>
              <a:buFont typeface="Wingdings" pitchFamily="2" charset="2"/>
              <a:buChar char="ü"/>
            </a:pPr>
            <a:r>
              <a:rPr lang="fr-FR" dirty="0"/>
              <a:t> </a:t>
            </a:r>
            <a:r>
              <a:rPr lang="fr-FR" b="1" dirty="0"/>
              <a:t>médiatisation, valorisation de la production auprès des autres élèves et des familles. (http://</a:t>
            </a:r>
            <a:r>
              <a:rPr lang="fr-FR" b="1" dirty="0" err="1"/>
              <a:t>www.edumooc.fr</a:t>
            </a:r>
            <a:r>
              <a:rPr lang="fr-FR" b="1" dirty="0"/>
              <a:t>/2016/06/)</a:t>
            </a:r>
          </a:p>
        </p:txBody>
      </p:sp>
    </p:spTree>
    <p:extLst>
      <p:ext uri="{BB962C8B-B14F-4D97-AF65-F5344CB8AC3E}">
        <p14:creationId xmlns:p14="http://schemas.microsoft.com/office/powerpoint/2010/main" val="3393700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582648" y="194872"/>
            <a:ext cx="8124670" cy="6370819"/>
          </a:xfrm>
        </p:spPr>
        <p:txBody>
          <a:bodyPr numCol="1">
            <a:normAutofit/>
          </a:bodyPr>
          <a:lstStyle/>
          <a:p>
            <a:pPr marL="0" indent="0">
              <a:lnSpc>
                <a:spcPct val="150000"/>
              </a:lnSpc>
              <a:buNone/>
            </a:pPr>
            <a:r>
              <a:rPr lang="fr-FR" dirty="0"/>
              <a:t>A. Tricot, d’après Chi &amp; Wylie, 2014</a:t>
            </a:r>
          </a:p>
          <a:p>
            <a:pPr marL="0" indent="0">
              <a:lnSpc>
                <a:spcPct val="150000"/>
              </a:lnSpc>
              <a:buNone/>
            </a:pPr>
            <a:r>
              <a:rPr lang="fr-FR" b="1" u="sng" dirty="0"/>
              <a:t>Tâche : Ecouter un cours </a:t>
            </a:r>
          </a:p>
          <a:p>
            <a:pPr marL="0" indent="0">
              <a:lnSpc>
                <a:spcPct val="150000"/>
              </a:lnSpc>
              <a:buNone/>
            </a:pPr>
            <a:r>
              <a:rPr lang="fr-FR" dirty="0"/>
              <a:t>Différents niveaux d’engagement : </a:t>
            </a:r>
          </a:p>
          <a:p>
            <a:pPr marL="457200" indent="-457200">
              <a:lnSpc>
                <a:spcPct val="150000"/>
              </a:lnSpc>
              <a:buAutoNum type="arabicPeriod"/>
            </a:pPr>
            <a:r>
              <a:rPr lang="fr-FR" b="1" dirty="0"/>
              <a:t>Passif </a:t>
            </a:r>
            <a:r>
              <a:rPr lang="fr-FR" dirty="0"/>
              <a:t>: juste écouter</a:t>
            </a:r>
          </a:p>
          <a:p>
            <a:pPr marL="457200" indent="-457200">
              <a:lnSpc>
                <a:spcPct val="150000"/>
              </a:lnSpc>
              <a:buAutoNum type="arabicPeriod"/>
            </a:pPr>
            <a:r>
              <a:rPr lang="fr-FR" b="1" dirty="0"/>
              <a:t>Actif</a:t>
            </a:r>
            <a:r>
              <a:rPr lang="fr-FR" dirty="0"/>
              <a:t> : écouter, répéter, prendre des notes</a:t>
            </a:r>
          </a:p>
          <a:p>
            <a:pPr marL="457200" indent="-457200">
              <a:lnSpc>
                <a:spcPct val="150000"/>
              </a:lnSpc>
              <a:buAutoNum type="arabicPeriod"/>
            </a:pPr>
            <a:r>
              <a:rPr lang="fr-FR" b="1" dirty="0"/>
              <a:t>Constructif</a:t>
            </a:r>
            <a:r>
              <a:rPr lang="fr-FR" dirty="0"/>
              <a:t> : générer de l’information au-delà de ce qui est présenté : poser des questions, schématiser, reformuler</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457200" indent="-457200">
              <a:buAutoNum type="arabicPeriod"/>
            </a:pPr>
            <a:endParaRPr lang="fr-FR" dirty="0"/>
          </a:p>
        </p:txBody>
      </p:sp>
    </p:spTree>
    <p:extLst>
      <p:ext uri="{BB962C8B-B14F-4D97-AF65-F5344CB8AC3E}">
        <p14:creationId xmlns:p14="http://schemas.microsoft.com/office/powerpoint/2010/main" val="1663941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612630" y="209862"/>
            <a:ext cx="7914806" cy="6175947"/>
          </a:xfrm>
        </p:spPr>
        <p:txBody>
          <a:bodyPr numCol="1">
            <a:normAutofit fontScale="92500" lnSpcReduction="10000"/>
          </a:bodyPr>
          <a:lstStyle/>
          <a:p>
            <a:pPr marL="0" indent="0">
              <a:lnSpc>
                <a:spcPct val="150000"/>
              </a:lnSpc>
              <a:buNone/>
            </a:pPr>
            <a:r>
              <a:rPr lang="fr-FR" dirty="0"/>
              <a:t>A. Tricot, d’après Chi &amp; Wylie, 2014</a:t>
            </a:r>
          </a:p>
          <a:p>
            <a:pPr marL="0" indent="0">
              <a:lnSpc>
                <a:spcPct val="150000"/>
              </a:lnSpc>
              <a:buNone/>
            </a:pPr>
            <a:r>
              <a:rPr lang="fr-FR" b="1" u="sng" dirty="0"/>
              <a:t>Tâche : lire un texte</a:t>
            </a:r>
          </a:p>
          <a:p>
            <a:pPr marL="0" indent="0">
              <a:lnSpc>
                <a:spcPct val="150000"/>
              </a:lnSpc>
              <a:buNone/>
            </a:pPr>
            <a:r>
              <a:rPr lang="fr-FR" dirty="0"/>
              <a:t>Différents niveaux d’engagement : </a:t>
            </a:r>
          </a:p>
          <a:p>
            <a:pPr marL="457200" indent="-457200">
              <a:lnSpc>
                <a:spcPct val="150000"/>
              </a:lnSpc>
              <a:buAutoNum type="arabicPeriod"/>
            </a:pPr>
            <a:r>
              <a:rPr lang="fr-FR" b="1" dirty="0"/>
              <a:t>Passif</a:t>
            </a:r>
            <a:r>
              <a:rPr lang="fr-FR" dirty="0"/>
              <a:t> : juste lire</a:t>
            </a:r>
          </a:p>
          <a:p>
            <a:pPr marL="457200" indent="-457200">
              <a:lnSpc>
                <a:spcPct val="150000"/>
              </a:lnSpc>
              <a:buAutoNum type="arabicPeriod"/>
            </a:pPr>
            <a:r>
              <a:rPr lang="fr-FR" b="1" dirty="0"/>
              <a:t>Actif </a:t>
            </a:r>
            <a:r>
              <a:rPr lang="fr-FR" dirty="0"/>
              <a:t>: lire à haute voix, surligner, résumer (copier-coller)</a:t>
            </a:r>
          </a:p>
          <a:p>
            <a:pPr marL="457200" indent="-457200">
              <a:lnSpc>
                <a:spcPct val="150000"/>
              </a:lnSpc>
              <a:buAutoNum type="arabicPeriod"/>
            </a:pPr>
            <a:r>
              <a:rPr lang="fr-FR" b="1" dirty="0"/>
              <a:t>Constructif</a:t>
            </a:r>
            <a:r>
              <a:rPr lang="fr-FR" dirty="0"/>
              <a:t> : résumer avec ses propres mots, synthétiser, faire un schéma</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0" indent="0">
              <a:buNone/>
            </a:pPr>
            <a:endParaRPr lang="fr-FR" dirty="0"/>
          </a:p>
          <a:p>
            <a:pPr marL="0" indent="0">
              <a:lnSpc>
                <a:spcPct val="170000"/>
              </a:lnSpc>
              <a:buNone/>
            </a:pPr>
            <a:r>
              <a:rPr lang="fr-FR" dirty="0">
                <a:solidFill>
                  <a:srgbClr val="FF0000"/>
                </a:solidFill>
              </a:rPr>
              <a:t>=&gt; </a:t>
            </a:r>
            <a:r>
              <a:rPr lang="fr-FR" b="1" dirty="0">
                <a:solidFill>
                  <a:srgbClr val="FF0000"/>
                </a:solidFill>
              </a:rPr>
              <a:t>selon les besoins et potentiels de chacun on peut dans un même contexte atteindre différents niveaux d’engagement dans la tâche. </a:t>
            </a:r>
          </a:p>
          <a:p>
            <a:pPr marL="457200" indent="-457200">
              <a:buAutoNum type="arabicPeriod"/>
            </a:pPr>
            <a:endParaRPr lang="fr-FR" dirty="0"/>
          </a:p>
        </p:txBody>
      </p:sp>
    </p:spTree>
    <p:extLst>
      <p:ext uri="{BB962C8B-B14F-4D97-AF65-F5344CB8AC3E}">
        <p14:creationId xmlns:p14="http://schemas.microsoft.com/office/powerpoint/2010/main" val="1459179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627619" y="329783"/>
            <a:ext cx="8139659" cy="6340839"/>
          </a:xfrm>
        </p:spPr>
        <p:txBody>
          <a:bodyPr>
            <a:normAutofit/>
          </a:bodyPr>
          <a:lstStyle/>
          <a:p>
            <a:endParaRPr lang="fr-FR" b="1" dirty="0"/>
          </a:p>
          <a:p>
            <a:pPr marL="0" lvl="0" indent="0">
              <a:lnSpc>
                <a:spcPct val="150000"/>
              </a:lnSpc>
              <a:spcBef>
                <a:spcPts val="0"/>
              </a:spcBef>
              <a:buNone/>
              <a:defRPr/>
            </a:pPr>
            <a:r>
              <a:rPr lang="fr-FR" b="1" dirty="0"/>
              <a:t>A prévoir en amont : </a:t>
            </a:r>
          </a:p>
          <a:p>
            <a:pPr marL="0" lvl="0" indent="0">
              <a:lnSpc>
                <a:spcPct val="150000"/>
              </a:lnSpc>
              <a:spcBef>
                <a:spcPts val="0"/>
              </a:spcBef>
              <a:buNone/>
              <a:defRPr/>
            </a:pPr>
            <a:endParaRPr lang="fr-FR" b="1" dirty="0"/>
          </a:p>
          <a:p>
            <a:pPr>
              <a:lnSpc>
                <a:spcPct val="150000"/>
              </a:lnSpc>
              <a:spcBef>
                <a:spcPts val="0"/>
              </a:spcBef>
              <a:defRPr/>
            </a:pPr>
            <a:r>
              <a:rPr lang="fr-FR" dirty="0"/>
              <a:t>Mise à disposition d’</a:t>
            </a:r>
            <a:r>
              <a:rPr lang="fr-FR" b="1" dirty="0"/>
              <a:t>un sous-main ou un répertoire </a:t>
            </a:r>
            <a:r>
              <a:rPr lang="fr-FR" dirty="0"/>
              <a:t>avec les outils à mémoriser</a:t>
            </a:r>
          </a:p>
          <a:p>
            <a:pPr>
              <a:lnSpc>
                <a:spcPct val="150000"/>
              </a:lnSpc>
              <a:spcBef>
                <a:spcPts val="0"/>
              </a:spcBef>
              <a:defRPr/>
            </a:pPr>
            <a:r>
              <a:rPr lang="fr-FR" dirty="0"/>
              <a:t>Prévoir les </a:t>
            </a:r>
            <a:r>
              <a:rPr lang="fr-FR" b="1" dirty="0"/>
              <a:t>temps  de mémorisation </a:t>
            </a:r>
            <a:r>
              <a:rPr lang="fr-FR" dirty="0"/>
              <a:t>dans la classe sous forme de jeux,</a:t>
            </a:r>
          </a:p>
          <a:p>
            <a:pPr>
              <a:lnSpc>
                <a:spcPct val="150000"/>
              </a:lnSpc>
              <a:spcBef>
                <a:spcPts val="0"/>
              </a:spcBef>
              <a:defRPr/>
            </a:pPr>
            <a:r>
              <a:rPr lang="fr-FR" dirty="0"/>
              <a:t>Utiliser des </a:t>
            </a:r>
            <a:r>
              <a:rPr lang="fr-FR" b="1" dirty="0"/>
              <a:t>codes couleurs ou autres astuces </a:t>
            </a:r>
            <a:r>
              <a:rPr lang="fr-FR" dirty="0"/>
              <a:t>pour selon les besoins des  élèves.</a:t>
            </a:r>
          </a:p>
          <a:p>
            <a:pPr>
              <a:lnSpc>
                <a:spcPct val="150000"/>
              </a:lnSpc>
              <a:spcBef>
                <a:spcPts val="0"/>
              </a:spcBef>
              <a:defRPr/>
            </a:pPr>
            <a:r>
              <a:rPr lang="fr-FR" dirty="0"/>
              <a:t>Mise en place </a:t>
            </a:r>
            <a:r>
              <a:rPr lang="fr-FR" b="1" dirty="0"/>
              <a:t>de rituels rassurants</a:t>
            </a:r>
            <a:r>
              <a:rPr lang="fr-FR" dirty="0"/>
              <a:t>, explicitation des attendus, du déroulé…</a:t>
            </a:r>
          </a:p>
          <a:p>
            <a:pPr>
              <a:lnSpc>
                <a:spcPct val="150000"/>
              </a:lnSpc>
              <a:spcBef>
                <a:spcPts val="0"/>
              </a:spcBef>
              <a:defRPr/>
            </a:pPr>
            <a:r>
              <a:rPr lang="fr-FR" b="1" dirty="0"/>
              <a:t>Anticipation</a:t>
            </a:r>
            <a:r>
              <a:rPr lang="fr-FR" dirty="0"/>
              <a:t> des contenus quand cela est possible</a:t>
            </a:r>
          </a:p>
          <a:p>
            <a:pPr>
              <a:lnSpc>
                <a:spcPct val="150000"/>
              </a:lnSpc>
              <a:spcBef>
                <a:spcPts val="0"/>
              </a:spcBef>
              <a:defRPr/>
            </a:pPr>
            <a:endParaRPr lang="fr-FR" dirty="0"/>
          </a:p>
          <a:p>
            <a:pPr marL="0" indent="0">
              <a:buNone/>
            </a:pPr>
            <a:br>
              <a:rPr lang="fr-FR" b="1" dirty="0"/>
            </a:br>
            <a:endParaRPr lang="fr-FR" b="1" dirty="0"/>
          </a:p>
        </p:txBody>
      </p:sp>
    </p:spTree>
    <p:extLst>
      <p:ext uri="{BB962C8B-B14F-4D97-AF65-F5344CB8AC3E}">
        <p14:creationId xmlns:p14="http://schemas.microsoft.com/office/powerpoint/2010/main" val="1108465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37679" y="1"/>
            <a:ext cx="8229599" cy="6670622"/>
          </a:xfrm>
        </p:spPr>
        <p:txBody>
          <a:bodyPr>
            <a:normAutofit fontScale="92500" lnSpcReduction="20000"/>
          </a:bodyPr>
          <a:lstStyle/>
          <a:p>
            <a:endParaRPr lang="fr-FR" b="1" dirty="0"/>
          </a:p>
          <a:p>
            <a:pPr marL="0" lvl="0" indent="0">
              <a:lnSpc>
                <a:spcPct val="100000"/>
              </a:lnSpc>
              <a:spcBef>
                <a:spcPts val="0"/>
              </a:spcBef>
              <a:spcAft>
                <a:spcPts val="0"/>
              </a:spcAft>
              <a:buNone/>
              <a:defRPr/>
            </a:pPr>
            <a:r>
              <a:rPr lang="fr-FR" b="1" dirty="0"/>
              <a:t>En situation de cours : </a:t>
            </a:r>
          </a:p>
          <a:p>
            <a:pPr marL="0" lvl="0" indent="0">
              <a:lnSpc>
                <a:spcPct val="100000"/>
              </a:lnSpc>
              <a:spcBef>
                <a:spcPts val="0"/>
              </a:spcBef>
              <a:spcAft>
                <a:spcPts val="0"/>
              </a:spcAft>
              <a:buNone/>
              <a:defRPr/>
            </a:pPr>
            <a:endParaRPr lang="fr-FR" b="1" dirty="0"/>
          </a:p>
          <a:p>
            <a:pPr>
              <a:lnSpc>
                <a:spcPct val="150000"/>
              </a:lnSpc>
              <a:spcBef>
                <a:spcPts val="0"/>
              </a:spcBef>
              <a:buFont typeface="Arial" charset="0"/>
              <a:buChar char="•"/>
              <a:defRPr/>
            </a:pPr>
            <a:r>
              <a:rPr lang="fr-FR" dirty="0" err="1"/>
              <a:t>Oralisation</a:t>
            </a:r>
            <a:endParaRPr lang="fr-FR" dirty="0"/>
          </a:p>
          <a:p>
            <a:pPr lvl="0">
              <a:lnSpc>
                <a:spcPct val="150000"/>
              </a:lnSpc>
              <a:spcBef>
                <a:spcPts val="0"/>
              </a:spcBef>
              <a:spcAft>
                <a:spcPts val="0"/>
              </a:spcAft>
              <a:buFont typeface="Arial" charset="0"/>
              <a:buChar char="•"/>
              <a:defRPr/>
            </a:pPr>
            <a:r>
              <a:rPr lang="fr-FR" dirty="0"/>
              <a:t>La reformulation des consignes</a:t>
            </a:r>
          </a:p>
          <a:p>
            <a:pPr lvl="0">
              <a:lnSpc>
                <a:spcPct val="150000"/>
              </a:lnSpc>
              <a:spcBef>
                <a:spcPts val="0"/>
              </a:spcBef>
              <a:spcAft>
                <a:spcPts val="0"/>
              </a:spcAft>
              <a:buFont typeface="Arial" charset="0"/>
              <a:buChar char="•"/>
              <a:defRPr/>
            </a:pPr>
            <a:r>
              <a:rPr lang="fr-FR" dirty="0"/>
              <a:t>Synthèses régulières</a:t>
            </a:r>
          </a:p>
          <a:p>
            <a:pPr lvl="0">
              <a:lnSpc>
                <a:spcPct val="150000"/>
              </a:lnSpc>
              <a:spcBef>
                <a:spcPts val="0"/>
              </a:spcBef>
              <a:spcAft>
                <a:spcPts val="0"/>
              </a:spcAft>
              <a:buFont typeface="Arial" charset="0"/>
              <a:buChar char="•"/>
              <a:defRPr/>
            </a:pPr>
            <a:r>
              <a:rPr lang="fr-FR" dirty="0"/>
              <a:t>Lecture à haute voix </a:t>
            </a:r>
          </a:p>
          <a:p>
            <a:pPr lvl="0">
              <a:lnSpc>
                <a:spcPct val="150000"/>
              </a:lnSpc>
              <a:spcBef>
                <a:spcPts val="0"/>
              </a:spcBef>
              <a:spcAft>
                <a:spcPts val="0"/>
              </a:spcAft>
              <a:buFont typeface="Arial" charset="0"/>
              <a:buChar char="•"/>
              <a:defRPr/>
            </a:pPr>
            <a:r>
              <a:rPr lang="fr-FR" dirty="0"/>
              <a:t>Support audio</a:t>
            </a:r>
          </a:p>
          <a:p>
            <a:pPr lvl="0">
              <a:lnSpc>
                <a:spcPct val="150000"/>
              </a:lnSpc>
              <a:spcBef>
                <a:spcPts val="0"/>
              </a:spcBef>
              <a:buFont typeface="Arial" charset="0"/>
              <a:buChar char="•"/>
              <a:defRPr/>
            </a:pPr>
            <a:r>
              <a:rPr lang="fr-FR" dirty="0"/>
              <a:t>Surligner certains éléments</a:t>
            </a:r>
          </a:p>
          <a:p>
            <a:pPr lvl="0">
              <a:lnSpc>
                <a:spcPct val="150000"/>
              </a:lnSpc>
              <a:spcBef>
                <a:spcPts val="0"/>
              </a:spcBef>
              <a:buFont typeface="Arial" charset="0"/>
              <a:buChar char="•"/>
              <a:defRPr/>
            </a:pPr>
            <a:r>
              <a:rPr lang="fr-FR" dirty="0"/>
              <a:t>Le cache pour </a:t>
            </a:r>
            <a:r>
              <a:rPr lang="fr-FR" dirty="0" err="1"/>
              <a:t>dys</a:t>
            </a:r>
            <a:r>
              <a:rPr lang="fr-FR" dirty="0"/>
              <a:t>.</a:t>
            </a:r>
          </a:p>
          <a:p>
            <a:pPr lvl="0">
              <a:lnSpc>
                <a:spcPct val="150000"/>
              </a:lnSpc>
              <a:spcBef>
                <a:spcPts val="0"/>
              </a:spcBef>
              <a:spcAft>
                <a:spcPts val="0"/>
              </a:spcAft>
              <a:buFont typeface="Arial" charset="0"/>
              <a:buChar char="•"/>
              <a:defRPr/>
            </a:pPr>
            <a:r>
              <a:rPr lang="fr-FR" dirty="0"/>
              <a:t>Schémas, cartes mentales</a:t>
            </a:r>
          </a:p>
          <a:p>
            <a:pPr lvl="0">
              <a:lnSpc>
                <a:spcPct val="150000"/>
              </a:lnSpc>
              <a:spcBef>
                <a:spcPts val="0"/>
              </a:spcBef>
              <a:spcAft>
                <a:spcPts val="0"/>
              </a:spcAft>
              <a:buFont typeface="Arial" charset="0"/>
              <a:buChar char="•"/>
              <a:defRPr/>
            </a:pPr>
            <a:r>
              <a:rPr lang="fr-FR" dirty="0"/>
              <a:t>Entraide</a:t>
            </a:r>
          </a:p>
          <a:p>
            <a:pPr>
              <a:lnSpc>
                <a:spcPct val="150000"/>
              </a:lnSpc>
              <a:spcBef>
                <a:spcPts val="0"/>
              </a:spcBef>
              <a:buFont typeface="Arial" charset="0"/>
              <a:buChar char="•"/>
              <a:defRPr/>
            </a:pPr>
            <a:r>
              <a:rPr lang="fr-FR" dirty="0"/>
              <a:t>Jouer sur les rythmes/ alterner les temps  de travail, d’attention, de concentration avec des temps de jeux ou de moments de détente</a:t>
            </a:r>
          </a:p>
          <a:p>
            <a:pPr>
              <a:lnSpc>
                <a:spcPct val="150000"/>
              </a:lnSpc>
              <a:spcBef>
                <a:spcPts val="0"/>
              </a:spcBef>
              <a:buFont typeface="Arial" charset="0"/>
              <a:buChar char="•"/>
              <a:defRPr/>
            </a:pPr>
            <a:r>
              <a:rPr lang="fr-FR" dirty="0"/>
              <a:t>Donner des repères pour la gestion du temps dans l’exécution d’une tâche, </a:t>
            </a:r>
          </a:p>
          <a:p>
            <a:pPr>
              <a:lnSpc>
                <a:spcPct val="150000"/>
              </a:lnSpc>
              <a:spcBef>
                <a:spcPts val="0"/>
              </a:spcBef>
              <a:buFont typeface="Arial" charset="0"/>
              <a:buChar char="•"/>
              <a:defRPr/>
            </a:pPr>
            <a:r>
              <a:rPr lang="fr-FR" dirty="0"/>
              <a:t>Préciser les comportements attendus/ valoriser les comportements adaptés (contrats de comportement) </a:t>
            </a:r>
            <a:br>
              <a:rPr lang="fr-FR" b="1" dirty="0"/>
            </a:br>
            <a:endParaRPr lang="fr-FR" b="1" dirty="0"/>
          </a:p>
        </p:txBody>
      </p:sp>
    </p:spTree>
    <p:extLst>
      <p:ext uri="{BB962C8B-B14F-4D97-AF65-F5344CB8AC3E}">
        <p14:creationId xmlns:p14="http://schemas.microsoft.com/office/powerpoint/2010/main" val="130446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3547-5552-894E-9F2F-42A1224695FE}"/>
              </a:ext>
            </a:extLst>
          </p:cNvPr>
          <p:cNvSpPr>
            <a:spLocks noGrp="1"/>
          </p:cNvSpPr>
          <p:nvPr>
            <p:ph type="title"/>
          </p:nvPr>
        </p:nvSpPr>
        <p:spPr/>
        <p:txBody>
          <a:bodyPr>
            <a:normAutofit/>
          </a:bodyPr>
          <a:lstStyle/>
          <a:p>
            <a:r>
              <a:rPr lang="fr-FR" altLang="fr-FR" dirty="0"/>
              <a:t>2005 : année clé pour la logique inclusive</a:t>
            </a:r>
            <a:endParaRPr lang="fr-FR" dirty="0"/>
          </a:p>
        </p:txBody>
      </p:sp>
      <p:sp>
        <p:nvSpPr>
          <p:cNvPr id="3" name="Espace réservé du contenu 2">
            <a:extLst>
              <a:ext uri="{FF2B5EF4-FFF2-40B4-BE49-F238E27FC236}">
                <a16:creationId xmlns:a16="http://schemas.microsoft.com/office/drawing/2014/main" id="{3C359FD7-E7E3-4246-B4BD-1506D0077976}"/>
              </a:ext>
            </a:extLst>
          </p:cNvPr>
          <p:cNvSpPr>
            <a:spLocks noGrp="1"/>
          </p:cNvSpPr>
          <p:nvPr>
            <p:ph idx="1"/>
          </p:nvPr>
        </p:nvSpPr>
        <p:spPr/>
        <p:txBody>
          <a:bodyPr>
            <a:normAutofit/>
          </a:bodyPr>
          <a:lstStyle/>
          <a:p>
            <a:pPr marL="0" indent="0" algn="just">
              <a:lnSpc>
                <a:spcPct val="160000"/>
              </a:lnSpc>
              <a:buNone/>
              <a:defRPr/>
            </a:pPr>
            <a:r>
              <a:rPr lang="fr-FR" dirty="0"/>
              <a:t>« </a:t>
            </a:r>
            <a:r>
              <a:rPr lang="fr-FR" i="1" dirty="0"/>
              <a:t>Constitue un handicap, au sens de la présente loi, </a:t>
            </a:r>
            <a:r>
              <a:rPr lang="fr-FR" b="1" i="1" dirty="0"/>
              <a:t>toute limitation d'activité ou restriction de participation à la vie en société subie dans son environnement par une personne</a:t>
            </a:r>
            <a:r>
              <a:rPr lang="fr-FR" i="1" dirty="0"/>
              <a:t> en raison d'une </a:t>
            </a:r>
            <a:r>
              <a:rPr lang="fr-FR" b="1" i="1" dirty="0"/>
              <a:t>altération substantielle, durable ou définitive d'une ou plusieurs fonctions </a:t>
            </a:r>
            <a:r>
              <a:rPr lang="fr-FR" i="1" dirty="0"/>
              <a:t>physiques, sensorielles, mentales, cognitives ou psychiques, d'un polyhandicap ou d'un trouble de santé invalidant</a:t>
            </a:r>
            <a:r>
              <a:rPr lang="fr-FR" dirty="0"/>
              <a:t>. »</a:t>
            </a:r>
          </a:p>
          <a:p>
            <a:pPr marL="0" indent="0" algn="just">
              <a:buNone/>
              <a:defRPr/>
            </a:pPr>
            <a:r>
              <a:rPr lang="fr-FR" b="1" dirty="0"/>
              <a:t>Loi de 2005 pour l’égalité des droits et des chances</a:t>
            </a:r>
          </a:p>
          <a:p>
            <a:pPr marL="0" indent="0">
              <a:buNone/>
              <a:defRPr/>
            </a:pPr>
            <a:endParaRPr lang="fr-FR" dirty="0"/>
          </a:p>
          <a:p>
            <a:pPr marL="0" indent="0">
              <a:lnSpc>
                <a:spcPct val="150000"/>
              </a:lnSpc>
              <a:buNone/>
              <a:defRPr/>
            </a:pPr>
            <a:r>
              <a:rPr lang="fr-FR" dirty="0"/>
              <a:t>=&gt; Oblige à repenser les pratiques de classe, inscrit l’Ecole dans la logique inclusive</a:t>
            </a:r>
          </a:p>
          <a:p>
            <a:endParaRPr lang="fr-FR" dirty="0"/>
          </a:p>
        </p:txBody>
      </p:sp>
    </p:spTree>
    <p:extLst>
      <p:ext uri="{BB962C8B-B14F-4D97-AF65-F5344CB8AC3E}">
        <p14:creationId xmlns:p14="http://schemas.microsoft.com/office/powerpoint/2010/main" val="32998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22689" y="149902"/>
            <a:ext cx="8334531" cy="6535711"/>
          </a:xfrm>
        </p:spPr>
        <p:txBody>
          <a:bodyPr>
            <a:normAutofit/>
          </a:bodyPr>
          <a:lstStyle/>
          <a:p>
            <a:pPr marL="0" indent="0">
              <a:buNone/>
            </a:pPr>
            <a:endParaRPr lang="fr-FR" b="1" dirty="0"/>
          </a:p>
          <a:p>
            <a:pPr marL="0" indent="0">
              <a:lnSpc>
                <a:spcPct val="100000"/>
              </a:lnSpc>
              <a:spcBef>
                <a:spcPts val="0"/>
              </a:spcBef>
              <a:buNone/>
              <a:defRPr/>
            </a:pPr>
            <a:r>
              <a:rPr lang="fr-FR" b="1" dirty="0"/>
              <a:t>En aval : </a:t>
            </a:r>
          </a:p>
          <a:p>
            <a:pPr>
              <a:lnSpc>
                <a:spcPct val="150000"/>
              </a:lnSpc>
              <a:spcBef>
                <a:spcPts val="0"/>
              </a:spcBef>
              <a:buFont typeface="Arial" charset="0"/>
              <a:buChar char="•"/>
              <a:defRPr/>
            </a:pPr>
            <a:r>
              <a:rPr lang="fr-FR" dirty="0"/>
              <a:t>« Evaluer » c’est faire apparaître de la valeur</a:t>
            </a:r>
          </a:p>
          <a:p>
            <a:pPr>
              <a:lnSpc>
                <a:spcPct val="150000"/>
              </a:lnSpc>
              <a:spcBef>
                <a:spcPts val="0"/>
              </a:spcBef>
              <a:buFont typeface="Arial" charset="0"/>
              <a:buChar char="•"/>
              <a:defRPr/>
            </a:pPr>
            <a:r>
              <a:rPr lang="fr-FR" dirty="0"/>
              <a:t>Approche par compétences </a:t>
            </a:r>
          </a:p>
          <a:p>
            <a:pPr>
              <a:lnSpc>
                <a:spcPct val="150000"/>
              </a:lnSpc>
              <a:spcBef>
                <a:spcPts val="0"/>
              </a:spcBef>
              <a:buFont typeface="Arial" charset="0"/>
              <a:buChar char="•"/>
              <a:defRPr/>
            </a:pPr>
            <a:r>
              <a:rPr lang="fr-FR" dirty="0"/>
              <a:t>Situations complexes</a:t>
            </a:r>
          </a:p>
          <a:p>
            <a:pPr>
              <a:lnSpc>
                <a:spcPct val="150000"/>
              </a:lnSpc>
              <a:spcBef>
                <a:spcPts val="0"/>
              </a:spcBef>
              <a:buFont typeface="Arial" charset="0"/>
              <a:buChar char="•"/>
              <a:defRPr/>
            </a:pPr>
            <a:r>
              <a:rPr lang="fr-FR" dirty="0"/>
              <a:t>Evaluations formatives plus que sommatives selon les besoins…</a:t>
            </a:r>
          </a:p>
          <a:p>
            <a:pPr>
              <a:lnSpc>
                <a:spcPct val="150000"/>
              </a:lnSpc>
              <a:spcBef>
                <a:spcPts val="0"/>
              </a:spcBef>
              <a:buFont typeface="Arial" charset="0"/>
              <a:buChar char="•"/>
              <a:defRPr/>
            </a:pPr>
            <a:r>
              <a:rPr lang="fr-FR" dirty="0"/>
              <a:t>Observation des progrès/ valorisation des progrès/ fixer des objectifs</a:t>
            </a:r>
          </a:p>
          <a:p>
            <a:pPr>
              <a:lnSpc>
                <a:spcPct val="150000"/>
              </a:lnSpc>
              <a:spcBef>
                <a:spcPts val="0"/>
              </a:spcBef>
              <a:buFont typeface="Arial" charset="0"/>
              <a:buChar char="•"/>
              <a:defRPr/>
            </a:pPr>
            <a:r>
              <a:rPr lang="fr-FR" dirty="0"/>
              <a:t>Remédiations </a:t>
            </a:r>
          </a:p>
          <a:p>
            <a:pPr>
              <a:lnSpc>
                <a:spcPct val="150000"/>
              </a:lnSpc>
              <a:spcBef>
                <a:spcPts val="0"/>
              </a:spcBef>
              <a:buFont typeface="Arial" charset="0"/>
              <a:buChar char="•"/>
              <a:defRPr/>
            </a:pPr>
            <a:r>
              <a:rPr lang="fr-FR" dirty="0"/>
              <a:t>Articulation avec l’ULIS</a:t>
            </a:r>
            <a:endParaRPr lang="fr-FR" b="1" dirty="0"/>
          </a:p>
        </p:txBody>
      </p:sp>
    </p:spTree>
    <p:extLst>
      <p:ext uri="{BB962C8B-B14F-4D97-AF65-F5344CB8AC3E}">
        <p14:creationId xmlns:p14="http://schemas.microsoft.com/office/powerpoint/2010/main" val="3445631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BA-F0A5-6F4A-A32D-9B2D5BD10A6E}"/>
              </a:ext>
            </a:extLst>
          </p:cNvPr>
          <p:cNvSpPr>
            <a:spLocks noGrp="1"/>
          </p:cNvSpPr>
          <p:nvPr>
            <p:ph type="title"/>
          </p:nvPr>
        </p:nvSpPr>
        <p:spPr/>
        <p:txBody>
          <a:bodyPr>
            <a:normAutofit/>
          </a:bodyPr>
          <a:lstStyle/>
          <a:p>
            <a:r>
              <a:rPr lang="fr-FR" altLang="fr-FR" dirty="0"/>
              <a:t>Travailler sur le relationnel</a:t>
            </a:r>
            <a:br>
              <a:rPr lang="fr-FR" altLang="fr-FR" dirty="0"/>
            </a:br>
            <a:endParaRPr lang="fr-FR" dirty="0"/>
          </a:p>
        </p:txBody>
      </p:sp>
      <p:sp>
        <p:nvSpPr>
          <p:cNvPr id="3" name="Espace réservé du contenu 2">
            <a:extLst>
              <a:ext uri="{FF2B5EF4-FFF2-40B4-BE49-F238E27FC236}">
                <a16:creationId xmlns:a16="http://schemas.microsoft.com/office/drawing/2014/main" id="{C7CE07E8-1BD9-9449-8610-D61F5D9B11D5}"/>
              </a:ext>
            </a:extLst>
          </p:cNvPr>
          <p:cNvSpPr>
            <a:spLocks noGrp="1"/>
          </p:cNvSpPr>
          <p:nvPr>
            <p:ph idx="1"/>
          </p:nvPr>
        </p:nvSpPr>
        <p:spPr/>
        <p:txBody>
          <a:bodyPr>
            <a:normAutofit/>
          </a:bodyPr>
          <a:lstStyle/>
          <a:p>
            <a:pPr marL="285750" indent="-285750">
              <a:spcBef>
                <a:spcPct val="50000"/>
              </a:spcBef>
              <a:buFont typeface="Arial" charset="0"/>
              <a:buChar char="•"/>
            </a:pPr>
            <a:r>
              <a:rPr lang="fr-FR" altLang="fr-FR" dirty="0"/>
              <a:t> Créer un climat de confiance</a:t>
            </a:r>
          </a:p>
          <a:p>
            <a:pPr marL="285750" indent="-285750">
              <a:spcBef>
                <a:spcPct val="50000"/>
              </a:spcBef>
              <a:buFont typeface="Arial" charset="0"/>
              <a:buChar char="•"/>
            </a:pPr>
            <a:r>
              <a:rPr lang="fr-FR" altLang="fr-FR" dirty="0"/>
              <a:t> Travailler sur les différences</a:t>
            </a:r>
          </a:p>
          <a:p>
            <a:pPr marL="285750" indent="-285750">
              <a:spcBef>
                <a:spcPct val="50000"/>
              </a:spcBef>
              <a:buFont typeface="Arial" charset="0"/>
              <a:buChar char="•"/>
            </a:pPr>
            <a:r>
              <a:rPr lang="fr-FR" altLang="fr-FR" dirty="0"/>
              <a:t> Faire savoir aux élèves, dont on connaît les difficultés, qu’elles vont être prises en compte</a:t>
            </a:r>
          </a:p>
          <a:p>
            <a:pPr marL="285750" indent="-285750">
              <a:spcBef>
                <a:spcPct val="50000"/>
              </a:spcBef>
              <a:buFont typeface="Arial" charset="0"/>
              <a:buChar char="•"/>
            </a:pPr>
            <a:r>
              <a:rPr lang="fr-FR" altLang="fr-FR" dirty="0"/>
              <a:t> Faire découvrir à l’élève les domaines de compétences</a:t>
            </a:r>
          </a:p>
          <a:p>
            <a:pPr marL="285750" indent="-285750">
              <a:spcBef>
                <a:spcPct val="50000"/>
              </a:spcBef>
              <a:buFont typeface="Arial" charset="0"/>
              <a:buChar char="•"/>
            </a:pPr>
            <a:r>
              <a:rPr lang="fr-FR" altLang="fr-FR" dirty="0"/>
              <a:t> Valoriser, encourager pour favoriser l’estime de soi</a:t>
            </a:r>
          </a:p>
          <a:p>
            <a:pPr marL="285750" indent="-285750">
              <a:spcBef>
                <a:spcPct val="50000"/>
              </a:spcBef>
              <a:buFont typeface="Arial" charset="0"/>
              <a:buChar char="•"/>
            </a:pPr>
            <a:r>
              <a:rPr lang="fr-FR" altLang="fr-FR" dirty="0"/>
              <a:t> Développer l’entraide et le tutorat</a:t>
            </a:r>
          </a:p>
          <a:p>
            <a:pPr marL="285750" indent="-285750">
              <a:spcBef>
                <a:spcPct val="50000"/>
              </a:spcBef>
              <a:buFont typeface="Arial" charset="0"/>
              <a:buChar char="•"/>
            </a:pPr>
            <a:r>
              <a:rPr lang="fr-FR" altLang="fr-FR" dirty="0"/>
              <a:t> Etre disponible pour recevoir l’élève, ses parents pour faire le point</a:t>
            </a:r>
          </a:p>
          <a:p>
            <a:endParaRPr lang="fr-FR" dirty="0"/>
          </a:p>
        </p:txBody>
      </p:sp>
    </p:spTree>
    <p:extLst>
      <p:ext uri="{BB962C8B-B14F-4D97-AF65-F5344CB8AC3E}">
        <p14:creationId xmlns:p14="http://schemas.microsoft.com/office/powerpoint/2010/main" val="2398354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592C6-DE7C-1D4C-90A4-91D1AD552EA5}"/>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17957D89-85E2-6342-BFBA-FB955E7C2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9274" y="434714"/>
            <a:ext cx="8568237" cy="5890663"/>
          </a:xfrm>
        </p:spPr>
      </p:pic>
    </p:spTree>
    <p:extLst>
      <p:ext uri="{BB962C8B-B14F-4D97-AF65-F5344CB8AC3E}">
        <p14:creationId xmlns:p14="http://schemas.microsoft.com/office/powerpoint/2010/main" val="3441289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C413B-3634-8D44-B6B1-1DF9F8CB0B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06F06-B92A-5D4B-8BE6-692D8B842A71}"/>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85D1AB2D-0E49-A040-AD2B-A6BBF9A15557}"/>
              </a:ext>
            </a:extLst>
          </p:cNvPr>
          <p:cNvSpPr/>
          <p:nvPr/>
        </p:nvSpPr>
        <p:spPr>
          <a:xfrm>
            <a:off x="4871802" y="1558977"/>
            <a:ext cx="4272197" cy="2562240"/>
          </a:xfrm>
          <a:prstGeom prst="rect">
            <a:avLst/>
          </a:prstGeom>
        </p:spPr>
        <p:txBody>
          <a:bodyPr wrap="square">
            <a:spAutoFit/>
          </a:bodyPr>
          <a:lstStyle/>
          <a:p>
            <a:pPr algn="ctr"/>
            <a:r>
              <a:rPr lang="fr-FR" i="1" dirty="0"/>
              <a:t> </a:t>
            </a:r>
            <a:r>
              <a:rPr lang="fr-FR" sz="2400" i="1" dirty="0"/>
              <a:t>» Nous sommes faits pour vivre ensemble : ce qui est facilitant pour les uns est bénéfique pour les autres ». </a:t>
            </a:r>
            <a:br>
              <a:rPr lang="fr-FR" i="1" dirty="0"/>
            </a:br>
            <a:br>
              <a:rPr lang="fr-FR" i="1" dirty="0"/>
            </a:br>
            <a:br>
              <a:rPr lang="fr-FR" i="1" dirty="0"/>
            </a:br>
            <a:r>
              <a:rPr lang="fr-FR" sz="1050" dirty="0"/>
              <a:t>Charles </a:t>
            </a:r>
            <a:r>
              <a:rPr lang="fr-FR" sz="1050" dirty="0" err="1"/>
              <a:t>Gardou</a:t>
            </a:r>
            <a:r>
              <a:rPr lang="fr-FR" sz="1050" dirty="0"/>
              <a:t> (2007)</a:t>
            </a:r>
            <a:br>
              <a:rPr lang="fr-FR" dirty="0"/>
            </a:br>
            <a:endParaRPr lang="fr-FR" dirty="0"/>
          </a:p>
        </p:txBody>
      </p:sp>
    </p:spTree>
    <p:extLst>
      <p:ext uri="{BB962C8B-B14F-4D97-AF65-F5344CB8AC3E}">
        <p14:creationId xmlns:p14="http://schemas.microsoft.com/office/powerpoint/2010/main" val="406619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3360-63AF-9A4E-98DD-F3A2DBFE4F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4F7F6F-F400-5342-A80E-467EDF2B0552}"/>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B45C70B4-1B7C-5B46-BFBA-3B13EEB71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109" y="0"/>
            <a:ext cx="10580101" cy="6804823"/>
          </a:xfrm>
          <a:prstGeom prst="rect">
            <a:avLst/>
          </a:prstGeom>
        </p:spPr>
      </p:pic>
    </p:spTree>
    <p:extLst>
      <p:ext uri="{BB962C8B-B14F-4D97-AF65-F5344CB8AC3E}">
        <p14:creationId xmlns:p14="http://schemas.microsoft.com/office/powerpoint/2010/main" val="1019133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BF36D-36CF-5640-A04C-0EBD5CB8BF3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73B4D7-8B90-FE4E-8C94-1C89E4904EDE}"/>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280142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5CF96-5FB3-3347-927D-208844373B48}"/>
              </a:ext>
            </a:extLst>
          </p:cNvPr>
          <p:cNvSpPr>
            <a:spLocks noGrp="1"/>
          </p:cNvSpPr>
          <p:nvPr>
            <p:ph type="title"/>
          </p:nvPr>
        </p:nvSpPr>
        <p:spPr>
          <a:xfrm>
            <a:off x="0" y="1123837"/>
            <a:ext cx="3402767" cy="4601183"/>
          </a:xfrm>
        </p:spPr>
        <p:txBody>
          <a:bodyPr>
            <a:normAutofit/>
          </a:bodyPr>
          <a:lstStyle/>
          <a:p>
            <a:r>
              <a:rPr lang="fr-FR" sz="3200" dirty="0"/>
              <a:t>COMPLEMENT  : ELEVES PERTURBATEURS</a:t>
            </a:r>
          </a:p>
        </p:txBody>
      </p:sp>
      <p:sp>
        <p:nvSpPr>
          <p:cNvPr id="3" name="Espace réservé du contenu 2">
            <a:extLst>
              <a:ext uri="{FF2B5EF4-FFF2-40B4-BE49-F238E27FC236}">
                <a16:creationId xmlns:a16="http://schemas.microsoft.com/office/drawing/2014/main" id="{4245F905-CA8B-224E-89DA-2749DC654AF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842805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6E8BD-6F30-DF46-A10B-81ABCF5F6680}"/>
              </a:ext>
            </a:extLst>
          </p:cNvPr>
          <p:cNvSpPr>
            <a:spLocks noGrp="1"/>
          </p:cNvSpPr>
          <p:nvPr>
            <p:ph type="title"/>
          </p:nvPr>
        </p:nvSpPr>
        <p:spPr/>
        <p:txBody>
          <a:bodyPr/>
          <a:lstStyle/>
          <a:p>
            <a:r>
              <a:rPr lang="fr-FR" dirty="0"/>
              <a:t>Des élèves perturbateurs…</a:t>
            </a:r>
          </a:p>
        </p:txBody>
      </p:sp>
      <p:sp>
        <p:nvSpPr>
          <p:cNvPr id="3" name="Espace réservé du contenu 2">
            <a:extLst>
              <a:ext uri="{FF2B5EF4-FFF2-40B4-BE49-F238E27FC236}">
                <a16:creationId xmlns:a16="http://schemas.microsoft.com/office/drawing/2014/main" id="{2E495B63-F5E4-1C47-A739-F884E0A5A5C4}"/>
              </a:ext>
            </a:extLst>
          </p:cNvPr>
          <p:cNvSpPr>
            <a:spLocks noGrp="1"/>
          </p:cNvSpPr>
          <p:nvPr>
            <p:ph idx="1"/>
          </p:nvPr>
        </p:nvSpPr>
        <p:spPr>
          <a:xfrm>
            <a:off x="3552668" y="194871"/>
            <a:ext cx="8244591" cy="6265889"/>
          </a:xfrm>
        </p:spPr>
        <p:txBody>
          <a:bodyPr>
            <a:normAutofit/>
          </a:bodyPr>
          <a:lstStyle/>
          <a:p>
            <a:pPr marL="0" indent="0" algn="just">
              <a:lnSpc>
                <a:spcPct val="150000"/>
              </a:lnSpc>
              <a:buNone/>
            </a:pPr>
            <a:r>
              <a:rPr lang="fr-FR" dirty="0"/>
              <a:t>« L’élève perturbateur est celui qui remet en cause, par une attitude ou un comportement déviant, l’ordre scolaire établi dans l’établissement. L’élève perturbateur est défini comme tel par les personnels ou une partie des personnels de l’établissement, en fonction des critères normatifs que ces personnels édictent en matière de respect des règles et de reconnaissance de leur autorité. »</a:t>
            </a:r>
          </a:p>
          <a:p>
            <a:pPr marL="0" indent="0" algn="just">
              <a:lnSpc>
                <a:spcPct val="150000"/>
              </a:lnSpc>
              <a:buNone/>
            </a:pPr>
            <a:r>
              <a:rPr lang="fr-FR" i="1" dirty="0">
                <a:solidFill>
                  <a:schemeClr val="accent2">
                    <a:lumMod val="90000"/>
                    <a:lumOff val="10000"/>
                  </a:schemeClr>
                </a:solidFill>
              </a:rPr>
              <a:t>MOINARD B., RUBI S., (2013) « Des dispositifs pour les élèves perturbateurs : les collèges à l’heure de la sous-traitance ? » Carrefours de l’Éducation, nov. 2013, n°36, pp 47-60</a:t>
            </a:r>
            <a:r>
              <a:rPr lang="fr-FR" i="1" dirty="0">
                <a:solidFill>
                  <a:schemeClr val="accent1">
                    <a:lumMod val="50000"/>
                  </a:schemeClr>
                </a:solidFill>
              </a:rPr>
              <a:t>.</a:t>
            </a:r>
          </a:p>
          <a:p>
            <a:pPr marL="0" indent="0">
              <a:buNone/>
            </a:pPr>
            <a:endParaRPr lang="fr-FR" dirty="0"/>
          </a:p>
        </p:txBody>
      </p:sp>
    </p:spTree>
    <p:extLst>
      <p:ext uri="{BB962C8B-B14F-4D97-AF65-F5344CB8AC3E}">
        <p14:creationId xmlns:p14="http://schemas.microsoft.com/office/powerpoint/2010/main" val="3982766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85" y="648986"/>
            <a:ext cx="3074182" cy="5032286"/>
          </a:xfrm>
        </p:spPr>
        <p:txBody>
          <a:bodyPr>
            <a:normAutofit/>
          </a:bodyPr>
          <a:lstStyle/>
          <a:p>
            <a:r>
              <a:rPr lang="fr-FR" sz="2800" dirty="0"/>
              <a:t>Les troubles du comportement</a:t>
            </a:r>
            <a:br>
              <a:rPr lang="fr-FR" sz="2800" dirty="0"/>
            </a:br>
            <a:r>
              <a:rPr lang="fr-FR" sz="2800" dirty="0"/>
              <a:t>ou trouble des conduites et des comportements (TCC)</a:t>
            </a:r>
          </a:p>
        </p:txBody>
      </p:sp>
      <p:sp>
        <p:nvSpPr>
          <p:cNvPr id="3" name="Espace réservé du contenu 2"/>
          <p:cNvSpPr>
            <a:spLocks noGrp="1"/>
          </p:cNvSpPr>
          <p:nvPr>
            <p:ph idx="1"/>
          </p:nvPr>
        </p:nvSpPr>
        <p:spPr>
          <a:xfrm>
            <a:off x="3672590" y="648986"/>
            <a:ext cx="7330191" cy="5921113"/>
          </a:xfrm>
        </p:spPr>
        <p:txBody>
          <a:bodyPr>
            <a:normAutofit/>
          </a:bodyPr>
          <a:lstStyle/>
          <a:p>
            <a:pPr algn="just">
              <a:lnSpc>
                <a:spcPct val="150000"/>
              </a:lnSpc>
            </a:pPr>
            <a:r>
              <a:rPr lang="fr-FR" dirty="0"/>
              <a:t>« La notion de </a:t>
            </a:r>
            <a:r>
              <a:rPr lang="fr-FR" b="1" dirty="0"/>
              <a:t>trouble des conduites et des comportements </a:t>
            </a:r>
            <a:r>
              <a:rPr lang="fr-FR" dirty="0"/>
              <a:t>s’applique à « des enfants, adolescents ou jeunes adultes qui présentent des  difficultés  psychologiques  dont  l’expression,  </a:t>
            </a:r>
            <a:r>
              <a:rPr lang="fr-FR" b="1" dirty="0"/>
              <a:t>notamment  l’intensité  des  troubles  du  comportement,  perturbe  gravement  la socialisation et l’accès aux apprentissages.</a:t>
            </a:r>
          </a:p>
          <a:p>
            <a:pPr algn="just">
              <a:lnSpc>
                <a:spcPct val="150000"/>
              </a:lnSpc>
            </a:pPr>
            <a:r>
              <a:rPr lang="fr-FR" dirty="0"/>
              <a:t>Ces enfants, adolescents et jeunes adultes se trouvent, malgré </a:t>
            </a:r>
            <a:r>
              <a:rPr lang="fr-FR" b="1" dirty="0"/>
              <a:t>des potentialités intellectuelles et cognitives préservées</a:t>
            </a:r>
            <a:r>
              <a:rPr lang="fr-FR" dirty="0"/>
              <a:t>, engagés dans un processus handicapant qui nécessite le recours à des actions conjuguées et à un accompagnement personnalisé » (Code de l’action sociale et des familles art.D.312-59; Circulaire </a:t>
            </a:r>
            <a:r>
              <a:rPr lang="fr-FR" dirty="0" err="1"/>
              <a:t>interministerielle</a:t>
            </a:r>
            <a:r>
              <a:rPr lang="fr-FR" dirty="0"/>
              <a:t> n°2007-194 du 14 mai 2007)</a:t>
            </a:r>
          </a:p>
          <a:p>
            <a:endParaRPr lang="fr-FR" dirty="0"/>
          </a:p>
          <a:p>
            <a:endParaRPr lang="fr-FR" dirty="0"/>
          </a:p>
        </p:txBody>
      </p:sp>
    </p:spTree>
    <p:extLst>
      <p:ext uri="{BB962C8B-B14F-4D97-AF65-F5344CB8AC3E}">
        <p14:creationId xmlns:p14="http://schemas.microsoft.com/office/powerpoint/2010/main" val="30495324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Qu’est-ce qui caractérise un élève qui a des TCC ?</a:t>
            </a:r>
            <a:br>
              <a:rPr lang="fr-FR" sz="2800" dirty="0"/>
            </a:br>
            <a:endParaRPr lang="fr-FR" sz="1600" dirty="0"/>
          </a:p>
        </p:txBody>
      </p:sp>
      <p:sp>
        <p:nvSpPr>
          <p:cNvPr id="3" name="Espace réservé du contenu 2"/>
          <p:cNvSpPr>
            <a:spLocks noGrp="1"/>
          </p:cNvSpPr>
          <p:nvPr>
            <p:ph idx="1"/>
          </p:nvPr>
        </p:nvSpPr>
        <p:spPr>
          <a:xfrm>
            <a:off x="3612629" y="719528"/>
            <a:ext cx="7060367" cy="5471409"/>
          </a:xfrm>
        </p:spPr>
        <p:txBody>
          <a:bodyPr>
            <a:normAutofit/>
          </a:bodyPr>
          <a:lstStyle/>
          <a:p>
            <a:pPr>
              <a:buSzPct val="80000"/>
            </a:pPr>
            <a:r>
              <a:rPr lang="fr-FR" sz="2600" dirty="0">
                <a:ea typeface="Microsoft YaHei"/>
              </a:rPr>
              <a:t>C’est un enfant ou un adolescent qui a des difficultés psychologiques,</a:t>
            </a:r>
            <a:endParaRPr lang="fr-FR" sz="2600" dirty="0"/>
          </a:p>
          <a:p>
            <a:pPr>
              <a:buSzPct val="80000"/>
            </a:pPr>
            <a:r>
              <a:rPr lang="fr-FR" sz="2600" dirty="0">
                <a:ea typeface="Microsoft YaHei"/>
              </a:rPr>
              <a:t>Il présente des troubles du comportement intenses et durables,</a:t>
            </a:r>
            <a:endParaRPr lang="fr-FR" sz="2600" dirty="0"/>
          </a:p>
          <a:p>
            <a:pPr>
              <a:buSzPct val="80000"/>
            </a:pPr>
            <a:r>
              <a:rPr lang="fr-FR" sz="2600" dirty="0">
                <a:ea typeface="Microsoft YaHei"/>
              </a:rPr>
              <a:t>Sa socialisation est perturbée</a:t>
            </a:r>
            <a:endParaRPr lang="fr-FR" sz="2600" dirty="0"/>
          </a:p>
          <a:p>
            <a:pPr>
              <a:buSzPct val="80000"/>
            </a:pPr>
            <a:r>
              <a:rPr lang="fr-FR" sz="2600" dirty="0">
                <a:ea typeface="Microsoft YaHei"/>
              </a:rPr>
              <a:t>Son accès aux apprentissages est entravé</a:t>
            </a:r>
          </a:p>
          <a:p>
            <a:pPr>
              <a:buSzPct val="80000"/>
            </a:pPr>
            <a:r>
              <a:rPr lang="fr-FR" sz="2600" dirty="0">
                <a:ea typeface="Microsoft YaHei"/>
              </a:rPr>
              <a:t>Un accompagnement spécialisé et adapté est nécessaire : une orientation vers un ITEP peut être préconisé par la CDA- MDPH</a:t>
            </a:r>
          </a:p>
          <a:p>
            <a:pPr>
              <a:lnSpc>
                <a:spcPct val="100000"/>
              </a:lnSpc>
              <a:buSzPct val="80000"/>
              <a:buFont typeface="Wingdings" charset="2"/>
              <a:buChar char=""/>
            </a:pPr>
            <a:endParaRPr lang="fr-FR" sz="2200" dirty="0">
              <a:latin typeface="Comic Sans MS"/>
              <a:ea typeface="Microsoft YaHei"/>
            </a:endParaRPr>
          </a:p>
          <a:p>
            <a:pPr marL="457200" lvl="2" indent="0">
              <a:buSzPct val="80000"/>
              <a:buNone/>
            </a:pPr>
            <a:endParaRPr lang="fr-FR" dirty="0"/>
          </a:p>
        </p:txBody>
      </p:sp>
    </p:spTree>
    <p:extLst>
      <p:ext uri="{BB962C8B-B14F-4D97-AF65-F5344CB8AC3E}">
        <p14:creationId xmlns:p14="http://schemas.microsoft.com/office/powerpoint/2010/main" val="263337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E738F-4078-344C-B05E-3F140F9F82D0}"/>
              </a:ext>
            </a:extLst>
          </p:cNvPr>
          <p:cNvSpPr>
            <a:spLocks noGrp="1"/>
          </p:cNvSpPr>
          <p:nvPr>
            <p:ph type="title"/>
          </p:nvPr>
        </p:nvSpPr>
        <p:spPr/>
        <p:txBody>
          <a:bodyPr>
            <a:normAutofit/>
          </a:bodyPr>
          <a:lstStyle/>
          <a:p>
            <a:r>
              <a:rPr lang="fr-FR" dirty="0"/>
              <a:t>Handicap ou situation de handicap ? </a:t>
            </a:r>
          </a:p>
        </p:txBody>
      </p:sp>
      <p:pic>
        <p:nvPicPr>
          <p:cNvPr id="5" name="Espace réservé du contenu 4">
            <a:extLst>
              <a:ext uri="{FF2B5EF4-FFF2-40B4-BE49-F238E27FC236}">
                <a16:creationId xmlns:a16="http://schemas.microsoft.com/office/drawing/2014/main" id="{741F8BBC-9513-894F-93F4-F6D06E092F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1349" y="2829124"/>
            <a:ext cx="5592607" cy="3161864"/>
          </a:xfrm>
          <a:prstGeom prst="rect">
            <a:avLst/>
          </a:prstGeom>
        </p:spPr>
      </p:pic>
      <p:pic>
        <p:nvPicPr>
          <p:cNvPr id="4" name="Picture 4" descr="D:\Bureau\image fauteuil roulant.jpg">
            <a:extLst>
              <a:ext uri="{FF2B5EF4-FFF2-40B4-BE49-F238E27FC236}">
                <a16:creationId xmlns:a16="http://schemas.microsoft.com/office/drawing/2014/main" id="{709EBAB1-F821-1549-83B9-EAD5609C8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657" y="1663653"/>
            <a:ext cx="3502782" cy="23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6588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Troubles du comportement et rapport au savoir et aux apprentissages</a:t>
            </a:r>
          </a:p>
        </p:txBody>
      </p:sp>
      <p:sp>
        <p:nvSpPr>
          <p:cNvPr id="3" name="Espace réservé du contenu 2"/>
          <p:cNvSpPr>
            <a:spLocks noGrp="1"/>
          </p:cNvSpPr>
          <p:nvPr>
            <p:ph idx="1"/>
          </p:nvPr>
        </p:nvSpPr>
        <p:spPr>
          <a:xfrm>
            <a:off x="3552669" y="689548"/>
            <a:ext cx="7929797" cy="5591331"/>
          </a:xfrm>
        </p:spPr>
        <p:txBody>
          <a:bodyPr/>
          <a:lstStyle/>
          <a:p>
            <a:pPr lvl="1">
              <a:buFont typeface="Arial" panose="020B0604020202020204" pitchFamily="34" charset="0"/>
              <a:buChar char="•"/>
            </a:pPr>
            <a:r>
              <a:rPr lang="fr-FR" sz="2400" b="1" dirty="0"/>
              <a:t>Des processus psychologiques et cognitifs non élaborés (JP </a:t>
            </a:r>
            <a:r>
              <a:rPr lang="fr-FR" sz="2400" b="1" dirty="0" err="1"/>
              <a:t>Artis</a:t>
            </a:r>
            <a:r>
              <a:rPr lang="fr-FR" sz="2400" b="1" dirty="0"/>
              <a:t>)</a:t>
            </a:r>
            <a:endParaRPr lang="fr-FR" b="1" dirty="0">
              <a:ea typeface="Microsoft YaHei"/>
            </a:endParaRPr>
          </a:p>
          <a:p>
            <a:pPr lvl="2"/>
            <a:r>
              <a:rPr lang="fr-FR" dirty="0">
                <a:ea typeface="Microsoft YaHei"/>
              </a:rPr>
              <a:t>La maîtrise du corps pour mentaliser </a:t>
            </a:r>
          </a:p>
          <a:p>
            <a:pPr lvl="2">
              <a:lnSpc>
                <a:spcPct val="90000"/>
              </a:lnSpc>
            </a:pPr>
            <a:r>
              <a:rPr lang="fr-FR" dirty="0">
                <a:ea typeface="Microsoft YaHei"/>
              </a:rPr>
              <a:t>Le manque de stratégies cognitives pour apprendre</a:t>
            </a:r>
          </a:p>
          <a:p>
            <a:pPr lvl="2">
              <a:lnSpc>
                <a:spcPct val="90000"/>
              </a:lnSpc>
            </a:pPr>
            <a:r>
              <a:rPr lang="fr-FR" dirty="0">
                <a:ea typeface="Microsoft YaHei"/>
              </a:rPr>
              <a:t>Des relations conflictuelles avec l’entourage</a:t>
            </a:r>
          </a:p>
          <a:p>
            <a:pPr marL="388620" lvl="1" indent="-342900">
              <a:spcBef>
                <a:spcPts val="2000"/>
              </a:spcBef>
            </a:pPr>
            <a:r>
              <a:rPr lang="fr-FR" sz="2400" b="1" dirty="0"/>
              <a:t>Une défaillance du lien entre l’agir et la pensée (</a:t>
            </a:r>
            <a:r>
              <a:rPr lang="fr-FR" sz="2400" b="1" dirty="0" err="1"/>
              <a:t>JM.Forget</a:t>
            </a:r>
            <a:r>
              <a:rPr lang="fr-FR" sz="2400" b="1" dirty="0"/>
              <a:t>)</a:t>
            </a:r>
          </a:p>
          <a:p>
            <a:pPr lvl="2"/>
            <a:r>
              <a:rPr lang="fr-FR" dirty="0"/>
              <a:t>Contenir ses affects</a:t>
            </a:r>
          </a:p>
          <a:p>
            <a:pPr lvl="2"/>
            <a:r>
              <a:rPr lang="fr-FR" dirty="0"/>
              <a:t>Contenir sa pensée</a:t>
            </a:r>
          </a:p>
          <a:p>
            <a:pPr lvl="2"/>
            <a:r>
              <a:rPr lang="fr-FR" dirty="0"/>
              <a:t>Limiter les effets de la présence de l’autre</a:t>
            </a:r>
          </a:p>
        </p:txBody>
      </p:sp>
    </p:spTree>
    <p:extLst>
      <p:ext uri="{BB962C8B-B14F-4D97-AF65-F5344CB8AC3E}">
        <p14:creationId xmlns:p14="http://schemas.microsoft.com/office/powerpoint/2010/main" val="32239286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Maîtriser son corps pour penser</a:t>
            </a:r>
          </a:p>
        </p:txBody>
      </p:sp>
      <p:sp>
        <p:nvSpPr>
          <p:cNvPr id="3" name="Espace réservé du contenu 2"/>
          <p:cNvSpPr>
            <a:spLocks noGrp="1"/>
          </p:cNvSpPr>
          <p:nvPr>
            <p:ph idx="1"/>
          </p:nvPr>
        </p:nvSpPr>
        <p:spPr>
          <a:xfrm>
            <a:off x="3582649" y="719528"/>
            <a:ext cx="7601819" cy="5265220"/>
          </a:xfrm>
        </p:spPr>
        <p:txBody>
          <a:bodyPr>
            <a:normAutofit/>
          </a:bodyPr>
          <a:lstStyle/>
          <a:p>
            <a:pPr algn="just">
              <a:lnSpc>
                <a:spcPct val="150000"/>
              </a:lnSpc>
              <a:buSzPct val="80000"/>
              <a:buFont typeface="Wingdings" charset="2"/>
              <a:buChar char=""/>
            </a:pPr>
            <a:r>
              <a:rPr lang="fr-FR" dirty="0">
                <a:solidFill>
                  <a:schemeClr val="tx1"/>
                </a:solidFill>
                <a:ea typeface="Microsoft YaHei"/>
              </a:rPr>
              <a:t>Toute situation d’apprentissage exige une inhibition motrice, temporaire et suffisante pour accéder à la mentalisation or pour ces publics qui se signalent par une </a:t>
            </a:r>
            <a:r>
              <a:rPr lang="fr-FR" b="1" dirty="0">
                <a:solidFill>
                  <a:schemeClr val="tx1"/>
                </a:solidFill>
                <a:ea typeface="Microsoft YaHei"/>
              </a:rPr>
              <a:t>agitation corporelle intense</a:t>
            </a:r>
            <a:r>
              <a:rPr lang="fr-FR" dirty="0">
                <a:solidFill>
                  <a:schemeClr val="tx1"/>
                </a:solidFill>
                <a:ea typeface="Microsoft YaHei"/>
              </a:rPr>
              <a:t>, cette contenance corporelle est fluctuante et fragile. Elle leur coûte beaucoup d’énergie (psychique)…</a:t>
            </a:r>
          </a:p>
          <a:p>
            <a:pPr algn="just">
              <a:lnSpc>
                <a:spcPct val="150000"/>
              </a:lnSpc>
              <a:buSzPct val="80000"/>
              <a:buFont typeface="Wingdings" charset="2"/>
              <a:buChar char=""/>
            </a:pPr>
            <a:endParaRPr lang="fr-FR" dirty="0">
              <a:solidFill>
                <a:schemeClr val="tx1"/>
              </a:solidFill>
              <a:ea typeface="Microsoft YaHei"/>
            </a:endParaRPr>
          </a:p>
          <a:p>
            <a:pPr algn="just">
              <a:lnSpc>
                <a:spcPct val="150000"/>
              </a:lnSpc>
              <a:buSzPct val="80000"/>
              <a:buFont typeface="Wingdings" charset="2"/>
              <a:buChar char=""/>
            </a:pPr>
            <a:r>
              <a:rPr lang="fr-FR" dirty="0">
                <a:solidFill>
                  <a:schemeClr val="tx1"/>
                </a:solidFill>
                <a:ea typeface="Microsoft YaHei"/>
              </a:rPr>
              <a:t>D’autre part </a:t>
            </a:r>
            <a:r>
              <a:rPr lang="fr-FR" b="1" dirty="0">
                <a:solidFill>
                  <a:schemeClr val="tx1"/>
                </a:solidFill>
                <a:ea typeface="Microsoft YaHei"/>
              </a:rPr>
              <a:t>l’effort mental demandé par l’enseignant entraîne une tension psychique qui cherche à s’évacuer par des manifestations corporelles.</a:t>
            </a:r>
            <a:endParaRPr lang="fr-FR" dirty="0">
              <a:solidFill>
                <a:schemeClr val="tx1"/>
              </a:solidFill>
            </a:endParaRPr>
          </a:p>
          <a:p>
            <a:endParaRPr lang="fr-FR" dirty="0"/>
          </a:p>
        </p:txBody>
      </p:sp>
    </p:spTree>
    <p:extLst>
      <p:ext uri="{BB962C8B-B14F-4D97-AF65-F5344CB8AC3E}">
        <p14:creationId xmlns:p14="http://schemas.microsoft.com/office/powerpoint/2010/main" val="2136627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52669" y="764498"/>
            <a:ext cx="8034728" cy="5306518"/>
          </a:xfrm>
        </p:spPr>
        <p:txBody>
          <a:bodyPr>
            <a:normAutofit fontScale="32500" lnSpcReduction="20000"/>
          </a:bodyPr>
          <a:lstStyle/>
          <a:p>
            <a:pPr algn="just">
              <a:lnSpc>
                <a:spcPct val="90000"/>
              </a:lnSpc>
              <a:buSzPct val="80000"/>
              <a:buFont typeface="Wingdings" charset="2"/>
              <a:buChar char=""/>
            </a:pPr>
            <a:r>
              <a:rPr lang="fr-FR" sz="8000" b="1" dirty="0">
                <a:ea typeface="Microsoft YaHei"/>
              </a:rPr>
              <a:t>Face à la difficulté à inhiber la motricité</a:t>
            </a:r>
            <a:r>
              <a:rPr lang="fr-FR" sz="8000" dirty="0">
                <a:ea typeface="Microsoft YaHei"/>
              </a:rPr>
              <a:t> </a:t>
            </a:r>
          </a:p>
          <a:p>
            <a:pPr marL="0" indent="0" algn="just">
              <a:lnSpc>
                <a:spcPct val="90000"/>
              </a:lnSpc>
              <a:buSzPct val="80000"/>
              <a:buNone/>
            </a:pPr>
            <a:endParaRPr lang="fr-FR" sz="8000" dirty="0"/>
          </a:p>
          <a:p>
            <a:pPr lvl="1" algn="just">
              <a:lnSpc>
                <a:spcPct val="90000"/>
              </a:lnSpc>
            </a:pPr>
            <a:r>
              <a:rPr lang="fr-FR" sz="7800" dirty="0">
                <a:ea typeface="Microsoft YaHei"/>
              </a:rPr>
              <a:t> Leur permettre de bouger, de se déplacer sans que ça perturbe la classe</a:t>
            </a:r>
            <a:r>
              <a:rPr lang="is-IS" sz="7800" dirty="0">
                <a:ea typeface="Microsoft YaHei"/>
              </a:rPr>
              <a:t>…</a:t>
            </a:r>
          </a:p>
          <a:p>
            <a:pPr marL="228600" lvl="1" indent="0" algn="just">
              <a:lnSpc>
                <a:spcPct val="90000"/>
              </a:lnSpc>
              <a:buNone/>
            </a:pPr>
            <a:endParaRPr lang="fr-FR" sz="7800" dirty="0"/>
          </a:p>
          <a:p>
            <a:pPr algn="just">
              <a:lnSpc>
                <a:spcPct val="90000"/>
              </a:lnSpc>
              <a:buSzPct val="80000"/>
              <a:buFont typeface="Wingdings" charset="2"/>
              <a:buChar char=""/>
            </a:pPr>
            <a:r>
              <a:rPr lang="fr-FR" sz="8000" b="1" dirty="0">
                <a:ea typeface="Microsoft YaHei"/>
              </a:rPr>
              <a:t>Face à la tension psychique que l’effort mental leur demande</a:t>
            </a:r>
          </a:p>
          <a:p>
            <a:pPr algn="just">
              <a:lnSpc>
                <a:spcPct val="90000"/>
              </a:lnSpc>
              <a:buSzPct val="80000"/>
              <a:buFont typeface="Wingdings" charset="2"/>
              <a:buChar char=""/>
            </a:pPr>
            <a:endParaRPr lang="fr-FR" sz="8000" b="1" dirty="0"/>
          </a:p>
          <a:p>
            <a:pPr lvl="1" algn="just">
              <a:lnSpc>
                <a:spcPct val="90000"/>
              </a:lnSpc>
            </a:pPr>
            <a:r>
              <a:rPr lang="fr-FR" sz="7800" dirty="0">
                <a:ea typeface="Microsoft YaHei"/>
              </a:rPr>
              <a:t>Décomposer les tâches complexes en plusieurs étapes</a:t>
            </a:r>
          </a:p>
          <a:p>
            <a:pPr marL="228600" lvl="1" indent="0" algn="just">
              <a:lnSpc>
                <a:spcPct val="90000"/>
              </a:lnSpc>
              <a:buNone/>
            </a:pPr>
            <a:endParaRPr lang="fr-FR" sz="7800" dirty="0">
              <a:ea typeface="Microsoft YaHei"/>
            </a:endParaRPr>
          </a:p>
          <a:p>
            <a:pPr lvl="1">
              <a:lnSpc>
                <a:spcPct val="90000"/>
              </a:lnSpc>
              <a:buSzPct val="80000"/>
            </a:pPr>
            <a:r>
              <a:rPr lang="fr-FR" sz="7800" dirty="0">
                <a:ea typeface="Microsoft YaHei"/>
              </a:rPr>
              <a:t>Ritualiser les activités, leur donner des repères :  Les mettre en sécurité cognitive.</a:t>
            </a:r>
          </a:p>
          <a:p>
            <a:pPr marL="228600" lvl="1" indent="0">
              <a:lnSpc>
                <a:spcPct val="90000"/>
              </a:lnSpc>
              <a:buSzPct val="80000"/>
              <a:buNone/>
            </a:pPr>
            <a:endParaRPr lang="fr-FR" sz="7800" dirty="0">
              <a:ea typeface="Microsoft YaHei"/>
            </a:endParaRPr>
          </a:p>
          <a:p>
            <a:pPr lvl="1" algn="just">
              <a:lnSpc>
                <a:spcPct val="90000"/>
              </a:lnSpc>
            </a:pPr>
            <a:r>
              <a:rPr lang="fr-FR" sz="7800" dirty="0">
                <a:ea typeface="Microsoft YaHei"/>
              </a:rPr>
              <a:t>Aménager le temps, l’espace, les outils…</a:t>
            </a:r>
          </a:p>
          <a:p>
            <a:endParaRPr lang="fr-FR" sz="800" dirty="0"/>
          </a:p>
          <a:p>
            <a:pPr marL="0" indent="0">
              <a:lnSpc>
                <a:spcPct val="90000"/>
              </a:lnSpc>
              <a:buSzPct val="80000"/>
              <a:buNone/>
            </a:pPr>
            <a:endParaRPr lang="fr-FR" sz="8000" i="1" dirty="0">
              <a:ea typeface="Microsoft YaHei"/>
            </a:endParaRPr>
          </a:p>
          <a:p>
            <a:pPr algn="just">
              <a:lnSpc>
                <a:spcPct val="90000"/>
              </a:lnSpc>
              <a:buSzPct val="80000"/>
              <a:buFont typeface="Wingdings" charset="2"/>
              <a:buChar char=""/>
            </a:pPr>
            <a:endParaRPr lang="fr-FR" sz="8000" dirty="0"/>
          </a:p>
          <a:p>
            <a:pPr marL="0" indent="0" algn="just">
              <a:lnSpc>
                <a:spcPct val="90000"/>
              </a:lnSpc>
              <a:buNone/>
            </a:pPr>
            <a:endParaRPr lang="fr-FR" sz="8000" dirty="0"/>
          </a:p>
          <a:p>
            <a:pPr marL="0" indent="0" algn="just">
              <a:lnSpc>
                <a:spcPct val="90000"/>
              </a:lnSpc>
              <a:buNone/>
            </a:pPr>
            <a:endParaRPr lang="fr-FR" dirty="0"/>
          </a:p>
        </p:txBody>
      </p:sp>
    </p:spTree>
    <p:extLst>
      <p:ext uri="{BB962C8B-B14F-4D97-AF65-F5344CB8AC3E}">
        <p14:creationId xmlns:p14="http://schemas.microsoft.com/office/powerpoint/2010/main" val="3864658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Accéder à la symbolisation cognitive</a:t>
            </a:r>
          </a:p>
        </p:txBody>
      </p:sp>
      <p:sp>
        <p:nvSpPr>
          <p:cNvPr id="3" name="Espace réservé du contenu 2"/>
          <p:cNvSpPr>
            <a:spLocks noGrp="1"/>
          </p:cNvSpPr>
          <p:nvPr>
            <p:ph idx="1"/>
          </p:nvPr>
        </p:nvSpPr>
        <p:spPr/>
        <p:txBody>
          <a:bodyPr/>
          <a:lstStyle/>
          <a:p>
            <a:r>
              <a:rPr lang="fr-FR" dirty="0">
                <a:latin typeface="Corbel" panose="020B0503020204020204" pitchFamily="34" charset="0"/>
                <a:ea typeface="Microsoft YaHei"/>
              </a:rPr>
              <a:t>La symbolisation s’oppose à l’agir</a:t>
            </a:r>
          </a:p>
          <a:p>
            <a:r>
              <a:rPr lang="fr-FR" dirty="0">
                <a:latin typeface="Corbel" panose="020B0503020204020204" pitchFamily="34" charset="0"/>
                <a:ea typeface="Microsoft YaHei"/>
              </a:rPr>
              <a:t>Apprendre, c’est symboliser</a:t>
            </a:r>
          </a:p>
          <a:p>
            <a:r>
              <a:rPr lang="fr-FR" dirty="0">
                <a:latin typeface="Corbel" panose="020B0503020204020204" pitchFamily="34" charset="0"/>
                <a:ea typeface="Microsoft YaHei"/>
              </a:rPr>
              <a:t>Symboliser, c’est représenter ce qui est absent dans la réalité, activer des images inconscientes </a:t>
            </a:r>
          </a:p>
          <a:p>
            <a:r>
              <a:rPr lang="fr-FR" dirty="0">
                <a:latin typeface="Corbel" panose="020B0503020204020204" pitchFamily="34" charset="0"/>
                <a:ea typeface="Microsoft YaHei"/>
              </a:rPr>
              <a:t>Les processus de symbolisation peuvent être entravés pour éviter l’angoisse, l’excitation que suscitent les images  inconscientes</a:t>
            </a:r>
            <a:endParaRPr lang="fr-FR" dirty="0">
              <a:latin typeface="Corbel" panose="020B0503020204020204" pitchFamily="34" charset="0"/>
            </a:endParaRPr>
          </a:p>
        </p:txBody>
      </p:sp>
    </p:spTree>
    <p:extLst>
      <p:ext uri="{BB962C8B-B14F-4D97-AF65-F5344CB8AC3E}">
        <p14:creationId xmlns:p14="http://schemas.microsoft.com/office/powerpoint/2010/main" val="4068914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642611" y="713614"/>
            <a:ext cx="7390150" cy="5462333"/>
          </a:xfrm>
        </p:spPr>
        <p:txBody>
          <a:bodyPr>
            <a:normAutofit/>
          </a:bodyPr>
          <a:lstStyle/>
          <a:p>
            <a:pPr>
              <a:lnSpc>
                <a:spcPct val="150000"/>
              </a:lnSpc>
            </a:pPr>
            <a:r>
              <a:rPr lang="fr-FR" dirty="0">
                <a:ea typeface="Microsoft YaHei"/>
              </a:rPr>
              <a:t> Travailler sur les grands mythes, contes et légendes car par définition il s'agit de fictions. Cela permet d'aborder des thématiques vives (vie, mort, haine, violence) de façon indirecte. (</a:t>
            </a:r>
            <a:r>
              <a:rPr lang="fr-FR" dirty="0" err="1">
                <a:ea typeface="Microsoft YaHei"/>
              </a:rPr>
              <a:t>Boimare</a:t>
            </a:r>
            <a:r>
              <a:rPr lang="fr-FR" dirty="0">
                <a:ea typeface="Microsoft YaHei"/>
              </a:rPr>
              <a:t>)</a:t>
            </a:r>
            <a:endParaRPr lang="fr-FR" sz="2400" dirty="0"/>
          </a:p>
          <a:p>
            <a:pPr>
              <a:lnSpc>
                <a:spcPct val="150000"/>
              </a:lnSpc>
            </a:pPr>
            <a:r>
              <a:rPr lang="fr-FR" dirty="0">
                <a:ea typeface="Microsoft YaHei"/>
              </a:rPr>
              <a:t>Comprendre la différence entre état de crise, stratégie d’évitement et attaque du cadre.</a:t>
            </a:r>
            <a:endParaRPr lang="fr-FR" sz="2400" dirty="0"/>
          </a:p>
          <a:p>
            <a:pPr algn="ctr">
              <a:lnSpc>
                <a:spcPct val="150000"/>
              </a:lnSpc>
            </a:pPr>
            <a:endParaRPr lang="fr-FR" dirty="0">
              <a:ea typeface="Microsoft YaHei"/>
            </a:endParaRPr>
          </a:p>
          <a:p>
            <a:pPr algn="ctr">
              <a:lnSpc>
                <a:spcPct val="150000"/>
              </a:lnSpc>
            </a:pPr>
            <a:endParaRPr lang="fr-FR" sz="1633" dirty="0"/>
          </a:p>
          <a:p>
            <a:endParaRPr lang="fr-FR" dirty="0"/>
          </a:p>
        </p:txBody>
      </p:sp>
    </p:spTree>
    <p:extLst>
      <p:ext uri="{BB962C8B-B14F-4D97-AF65-F5344CB8AC3E}">
        <p14:creationId xmlns:p14="http://schemas.microsoft.com/office/powerpoint/2010/main" val="1497975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manque de stratégies cognitives </a:t>
            </a:r>
          </a:p>
        </p:txBody>
      </p:sp>
      <p:sp>
        <p:nvSpPr>
          <p:cNvPr id="3" name="Espace réservé du contenu 2"/>
          <p:cNvSpPr>
            <a:spLocks noGrp="1"/>
          </p:cNvSpPr>
          <p:nvPr>
            <p:ph idx="1"/>
          </p:nvPr>
        </p:nvSpPr>
        <p:spPr>
          <a:xfrm>
            <a:off x="3642609" y="704538"/>
            <a:ext cx="7944787" cy="5501390"/>
          </a:xfrm>
        </p:spPr>
        <p:txBody>
          <a:bodyPr>
            <a:normAutofit fontScale="32500" lnSpcReduction="20000"/>
          </a:bodyPr>
          <a:lstStyle/>
          <a:p>
            <a:r>
              <a:rPr lang="fr-FR" sz="9600" dirty="0"/>
              <a:t>« Écoute, réfléchis, produis »</a:t>
            </a:r>
          </a:p>
          <a:p>
            <a:pPr marL="0" indent="0">
              <a:buNone/>
            </a:pPr>
            <a:endParaRPr lang="fr-FR" sz="9600" dirty="0"/>
          </a:p>
          <a:p>
            <a:pPr lvl="1"/>
            <a:r>
              <a:rPr lang="fr-FR" sz="8000" b="1" dirty="0">
                <a:ea typeface="Microsoft YaHei"/>
              </a:rPr>
              <a:t>« Ecoute »</a:t>
            </a:r>
            <a:r>
              <a:rPr lang="fr-FR" sz="8000" dirty="0">
                <a:ea typeface="Microsoft YaHei"/>
              </a:rPr>
              <a:t> demande </a:t>
            </a:r>
            <a:r>
              <a:rPr lang="fr-FR" sz="8000" b="1" dirty="0">
                <a:ea typeface="Microsoft YaHei"/>
              </a:rPr>
              <a:t>un effort d’attention</a:t>
            </a:r>
            <a:r>
              <a:rPr lang="fr-FR" sz="8000" dirty="0">
                <a:ea typeface="Microsoft YaHei"/>
              </a:rPr>
              <a:t> et </a:t>
            </a:r>
            <a:r>
              <a:rPr lang="fr-FR" sz="8000" b="1" dirty="0">
                <a:ea typeface="Microsoft YaHei"/>
              </a:rPr>
              <a:t>un effort d’inhibition</a:t>
            </a:r>
            <a:r>
              <a:rPr lang="fr-FR" sz="8000" dirty="0">
                <a:ea typeface="Microsoft YaHei"/>
              </a:rPr>
              <a:t> des autres messages perceptifs.</a:t>
            </a:r>
          </a:p>
          <a:p>
            <a:pPr lvl="1"/>
            <a:endParaRPr lang="fr-FR" sz="8000" dirty="0">
              <a:ea typeface="Microsoft YaHei"/>
            </a:endParaRPr>
          </a:p>
          <a:p>
            <a:pPr lvl="1"/>
            <a:r>
              <a:rPr lang="fr-FR" sz="8000" b="1" dirty="0">
                <a:ea typeface="Microsoft YaHei"/>
              </a:rPr>
              <a:t>« Réfléchis »</a:t>
            </a:r>
            <a:r>
              <a:rPr lang="fr-FR" sz="8000" dirty="0">
                <a:ea typeface="Microsoft YaHei"/>
              </a:rPr>
              <a:t> sollicite un travail d’élaboration mental : prendre des informations, trier les plus pertinentes, solliciter la mémoire et sélectionner la réponse pertinente </a:t>
            </a:r>
          </a:p>
          <a:p>
            <a:pPr marL="228600" lvl="1" indent="0">
              <a:buNone/>
            </a:pPr>
            <a:r>
              <a:rPr lang="fr-FR" sz="8000" dirty="0">
                <a:ea typeface="Microsoft YaHei"/>
              </a:rPr>
              <a:t> </a:t>
            </a:r>
          </a:p>
          <a:p>
            <a:pPr lvl="1"/>
            <a:r>
              <a:rPr lang="fr-FR" sz="8000" b="1" dirty="0">
                <a:ea typeface="Microsoft YaHei"/>
              </a:rPr>
              <a:t>« Produis »</a:t>
            </a:r>
            <a:r>
              <a:rPr lang="fr-FR" sz="8000" dirty="0">
                <a:ea typeface="Microsoft YaHei"/>
              </a:rPr>
              <a:t> appelle une réalisation qui réponde à une injonction de l’enseignant et suscite :</a:t>
            </a:r>
          </a:p>
          <a:p>
            <a:pPr marL="685800" lvl="3">
              <a:buFont typeface="Wingdings" pitchFamily="2" charset="2"/>
              <a:buChar char=""/>
            </a:pPr>
            <a:r>
              <a:rPr lang="fr-FR" sz="8000" dirty="0">
                <a:ea typeface="Microsoft YaHei"/>
              </a:rPr>
              <a:t>la confrontation aux attentes d’autrui, « Me croit-il capable de réussir cela ? »</a:t>
            </a:r>
          </a:p>
          <a:p>
            <a:pPr marL="685800" lvl="3">
              <a:buFont typeface="Wingdings" pitchFamily="2" charset="2"/>
              <a:buChar char=""/>
            </a:pPr>
            <a:r>
              <a:rPr lang="fr-FR" sz="8000" dirty="0">
                <a:ea typeface="Microsoft YaHei"/>
              </a:rPr>
              <a:t>la compétence personnelle et son sentiment de valeur « Suis-je capable de réaliser cela ? »</a:t>
            </a:r>
          </a:p>
          <a:p>
            <a:endParaRPr lang="fr-FR" sz="6400" dirty="0"/>
          </a:p>
        </p:txBody>
      </p:sp>
    </p:spTree>
    <p:extLst>
      <p:ext uri="{BB962C8B-B14F-4D97-AF65-F5344CB8AC3E}">
        <p14:creationId xmlns:p14="http://schemas.microsoft.com/office/powerpoint/2010/main" val="3234845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97638" y="794480"/>
            <a:ext cx="7570033" cy="5351488"/>
          </a:xfrm>
        </p:spPr>
        <p:txBody>
          <a:bodyPr>
            <a:normAutofit fontScale="25000" lnSpcReduction="20000"/>
          </a:bodyPr>
          <a:lstStyle/>
          <a:p>
            <a:pPr>
              <a:lnSpc>
                <a:spcPct val="170000"/>
              </a:lnSpc>
            </a:pPr>
            <a:r>
              <a:rPr lang="fr-FR" sz="8400" dirty="0">
                <a:ea typeface="Microsoft YaHei"/>
              </a:rPr>
              <a:t>Favoriser l’écoute : penser à leurs difficultés à inhiber les autres messages perceptifs.</a:t>
            </a:r>
          </a:p>
          <a:p>
            <a:pPr lvl="1">
              <a:lnSpc>
                <a:spcPct val="170000"/>
              </a:lnSpc>
            </a:pPr>
            <a:r>
              <a:rPr lang="fr-FR" sz="7800" dirty="0">
                <a:ea typeface="Microsoft YaHei"/>
              </a:rPr>
              <a:t> </a:t>
            </a:r>
            <a:r>
              <a:rPr lang="fr-FR" sz="7800" b="1" dirty="0">
                <a:ea typeface="Microsoft YaHei"/>
              </a:rPr>
              <a:t>Leur permettre de s’isoler </a:t>
            </a:r>
            <a:r>
              <a:rPr lang="fr-FR" sz="7800" dirty="0">
                <a:ea typeface="Microsoft YaHei"/>
              </a:rPr>
              <a:t>(coin solo, coin calme, table en retrait du groupe)</a:t>
            </a:r>
            <a:endParaRPr lang="fr-FR" sz="7800" dirty="0"/>
          </a:p>
          <a:p>
            <a:pPr>
              <a:lnSpc>
                <a:spcPct val="170000"/>
              </a:lnSpc>
            </a:pPr>
            <a:r>
              <a:rPr lang="fr-FR" sz="8400" dirty="0">
                <a:ea typeface="Microsoft YaHei"/>
              </a:rPr>
              <a:t>Permettre la réflexion : penser à leurs difficultés à prendre des informations trier les plus pertinentes, solliciter la mémoire et sélectionner la réponse pertinente</a:t>
            </a:r>
            <a:r>
              <a:rPr lang="fr-FR" sz="8000" dirty="0">
                <a:ea typeface="Microsoft YaHei"/>
              </a:rPr>
              <a:t>.</a:t>
            </a:r>
            <a:endParaRPr lang="fr-FR" sz="8000" dirty="0"/>
          </a:p>
          <a:p>
            <a:pPr lvl="1">
              <a:lnSpc>
                <a:spcPct val="170000"/>
              </a:lnSpc>
            </a:pPr>
            <a:r>
              <a:rPr lang="fr-FR" sz="7800" dirty="0">
                <a:ea typeface="Microsoft YaHei"/>
              </a:rPr>
              <a:t>   </a:t>
            </a:r>
            <a:r>
              <a:rPr lang="fr-FR" sz="7800" b="1" dirty="0">
                <a:ea typeface="Microsoft YaHei"/>
              </a:rPr>
              <a:t>Etayer et accompagner les différentes étapes (</a:t>
            </a:r>
            <a:r>
              <a:rPr lang="fr-FR" sz="7800" b="1" dirty="0" err="1">
                <a:ea typeface="Microsoft YaHei"/>
              </a:rPr>
              <a:t>A.Tricot</a:t>
            </a:r>
            <a:r>
              <a:rPr lang="fr-FR" sz="7800" b="1" dirty="0">
                <a:ea typeface="Microsoft YaHei"/>
              </a:rPr>
              <a:t>)</a:t>
            </a:r>
            <a:endParaRPr lang="fr-FR" sz="7800" dirty="0"/>
          </a:p>
          <a:p>
            <a:pPr>
              <a:lnSpc>
                <a:spcPct val="170000"/>
              </a:lnSpc>
            </a:pPr>
            <a:r>
              <a:rPr lang="fr-FR" sz="8200" dirty="0">
                <a:ea typeface="Microsoft YaHei"/>
              </a:rPr>
              <a:t>Pour la production : Montrer qu’on les croit capable de réussir et permettre la restauration de leur estime d’eux-mêmes.</a:t>
            </a:r>
            <a:endParaRPr lang="fr-FR" sz="8200" dirty="0"/>
          </a:p>
          <a:p>
            <a:pPr lvl="1">
              <a:lnSpc>
                <a:spcPct val="170000"/>
              </a:lnSpc>
            </a:pPr>
            <a:r>
              <a:rPr lang="fr-FR" sz="7800" b="1" dirty="0">
                <a:ea typeface="Microsoft YaHei"/>
              </a:rPr>
              <a:t>Mettre en place une pédagogie de la réussite, de projets </a:t>
            </a:r>
            <a:endParaRPr lang="fr-FR" sz="7800" dirty="0"/>
          </a:p>
          <a:p>
            <a:endParaRPr lang="fr-FR" dirty="0"/>
          </a:p>
        </p:txBody>
      </p:sp>
    </p:spTree>
    <p:extLst>
      <p:ext uri="{BB962C8B-B14F-4D97-AF65-F5344CB8AC3E}">
        <p14:creationId xmlns:p14="http://schemas.microsoft.com/office/powerpoint/2010/main" val="12894311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relations conflictuelles </a:t>
            </a:r>
          </a:p>
        </p:txBody>
      </p:sp>
      <p:sp>
        <p:nvSpPr>
          <p:cNvPr id="3" name="Espace réservé du contenu 2"/>
          <p:cNvSpPr>
            <a:spLocks noGrp="1"/>
          </p:cNvSpPr>
          <p:nvPr>
            <p:ph idx="1"/>
          </p:nvPr>
        </p:nvSpPr>
        <p:spPr>
          <a:xfrm>
            <a:off x="3657600" y="659567"/>
            <a:ext cx="7526868" cy="5325181"/>
          </a:xfrm>
        </p:spPr>
        <p:txBody>
          <a:bodyPr/>
          <a:lstStyle/>
          <a:p>
            <a:pPr>
              <a:lnSpc>
                <a:spcPct val="150000"/>
              </a:lnSpc>
            </a:pPr>
            <a:r>
              <a:rPr lang="fr-FR" dirty="0"/>
              <a:t>Les pairs : alliés ou ennemis</a:t>
            </a:r>
          </a:p>
          <a:p>
            <a:pPr>
              <a:lnSpc>
                <a:spcPct val="150000"/>
              </a:lnSpc>
            </a:pPr>
            <a:r>
              <a:rPr lang="fr-FR" dirty="0"/>
              <a:t>Les adultes : incarnent l’autorité, détenteurs du savoir</a:t>
            </a:r>
          </a:p>
          <a:p>
            <a:pPr lvl="1">
              <a:lnSpc>
                <a:spcPct val="150000"/>
              </a:lnSpc>
            </a:pPr>
            <a:r>
              <a:rPr lang="fr-FR" dirty="0"/>
              <a:t>Les conflits se jouent autour du désir d’être reconnu, respecté, accepté voire aimé et le refus de tout sentiment de dépendance ou de soumission</a:t>
            </a:r>
          </a:p>
        </p:txBody>
      </p:sp>
    </p:spTree>
    <p:extLst>
      <p:ext uri="{BB962C8B-B14F-4D97-AF65-F5344CB8AC3E}">
        <p14:creationId xmlns:p14="http://schemas.microsoft.com/office/powerpoint/2010/main" val="3136956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p:txBody>
          <a:bodyPr>
            <a:normAutofit/>
          </a:bodyPr>
          <a:lstStyle/>
          <a:p>
            <a:r>
              <a:rPr lang="fr-FR" dirty="0"/>
              <a:t>Développer l’autonomie</a:t>
            </a:r>
          </a:p>
          <a:p>
            <a:r>
              <a:rPr lang="fr-FR" dirty="0"/>
              <a:t>Les associer à la mise en place du cadre</a:t>
            </a:r>
          </a:p>
          <a:p>
            <a:r>
              <a:rPr lang="fr-FR" dirty="0"/>
              <a:t>Tenir le cadre (contenance et consistance)</a:t>
            </a:r>
          </a:p>
          <a:p>
            <a:pPr>
              <a:lnSpc>
                <a:spcPct val="150000"/>
              </a:lnSpc>
            </a:pPr>
            <a:r>
              <a:rPr lang="fr-FR" dirty="0"/>
              <a:t>Développer la coopération entre élèves, les projets collectifs, l’entraide, le tutorat</a:t>
            </a:r>
          </a:p>
          <a:p>
            <a:pPr>
              <a:lnSpc>
                <a:spcPct val="150000"/>
              </a:lnSpc>
            </a:pPr>
            <a:r>
              <a:rPr lang="fr-FR" dirty="0"/>
              <a:t>Établir un climat de classe orienté vers la maitrise et non la performance</a:t>
            </a:r>
          </a:p>
          <a:p>
            <a:endParaRPr lang="fr-FR" dirty="0"/>
          </a:p>
        </p:txBody>
      </p:sp>
    </p:spTree>
    <p:extLst>
      <p:ext uri="{BB962C8B-B14F-4D97-AF65-F5344CB8AC3E}">
        <p14:creationId xmlns:p14="http://schemas.microsoft.com/office/powerpoint/2010/main" val="3939947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DB318-7DDB-BA41-989A-A24EE949031B}"/>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65EC492C-093C-764A-BC7B-61BE5B645A0D}"/>
              </a:ext>
            </a:extLst>
          </p:cNvPr>
          <p:cNvPicPr>
            <a:picLocks noGrp="1" noChangeAspect="1"/>
          </p:cNvPicPr>
          <p:nvPr>
            <p:ph idx="1"/>
          </p:nvPr>
        </p:nvPicPr>
        <p:blipFill>
          <a:blip r:embed="rId2"/>
          <a:stretch>
            <a:fillRect/>
          </a:stretch>
        </p:blipFill>
        <p:spPr>
          <a:xfrm>
            <a:off x="2574388" y="72025"/>
            <a:ext cx="9031456" cy="6382087"/>
          </a:xfrm>
        </p:spPr>
      </p:pic>
    </p:spTree>
    <p:extLst>
      <p:ext uri="{BB962C8B-B14F-4D97-AF65-F5344CB8AC3E}">
        <p14:creationId xmlns:p14="http://schemas.microsoft.com/office/powerpoint/2010/main" val="320674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6F3D-5E71-BF44-9071-98FDD60963FA}"/>
              </a:ext>
            </a:extLst>
          </p:cNvPr>
          <p:cNvSpPr>
            <a:spLocks noGrp="1"/>
          </p:cNvSpPr>
          <p:nvPr>
            <p:ph type="title"/>
          </p:nvPr>
        </p:nvSpPr>
        <p:spPr/>
        <p:txBody>
          <a:bodyPr>
            <a:normAutofit/>
          </a:bodyPr>
          <a:lstStyle/>
          <a:p>
            <a:r>
              <a:rPr lang="fr-FR" dirty="0"/>
              <a:t>Conséquences de la loi pour l’école et les enseignants : </a:t>
            </a:r>
          </a:p>
        </p:txBody>
      </p:sp>
      <p:sp>
        <p:nvSpPr>
          <p:cNvPr id="3" name="Espace réservé du contenu 2">
            <a:extLst>
              <a:ext uri="{FF2B5EF4-FFF2-40B4-BE49-F238E27FC236}">
                <a16:creationId xmlns:a16="http://schemas.microsoft.com/office/drawing/2014/main" id="{FCE60000-296C-7448-A35F-C880CB7DE174}"/>
              </a:ext>
            </a:extLst>
          </p:cNvPr>
          <p:cNvSpPr>
            <a:spLocks noGrp="1"/>
          </p:cNvSpPr>
          <p:nvPr>
            <p:ph idx="1"/>
          </p:nvPr>
        </p:nvSpPr>
        <p:spPr/>
        <p:txBody>
          <a:bodyPr>
            <a:normAutofit lnSpcReduction="10000"/>
          </a:bodyPr>
          <a:lstStyle/>
          <a:p>
            <a:pPr>
              <a:lnSpc>
                <a:spcPct val="150000"/>
              </a:lnSpc>
            </a:pPr>
            <a:r>
              <a:rPr lang="fr-FR" altLang="fr-FR" dirty="0"/>
              <a:t>Principe d’une</a:t>
            </a:r>
            <a:r>
              <a:rPr lang="fr-FR" altLang="fr-FR" b="1" dirty="0"/>
              <a:t> accessibilité </a:t>
            </a:r>
            <a:r>
              <a:rPr lang="fr-FR" altLang="fr-FR" dirty="0"/>
              <a:t>généralisée pour l’égalité des droits et des chances : </a:t>
            </a:r>
            <a:r>
              <a:rPr lang="fr-FR" altLang="fr-FR" b="1" dirty="0"/>
              <a:t>accessibilité physique et didactique</a:t>
            </a:r>
          </a:p>
          <a:p>
            <a:pPr>
              <a:lnSpc>
                <a:spcPct val="150000"/>
              </a:lnSpc>
            </a:pPr>
            <a:r>
              <a:rPr lang="fr-FR" altLang="fr-FR" dirty="0"/>
              <a:t>Si besoin, droit à des </a:t>
            </a:r>
            <a:r>
              <a:rPr lang="fr-FR" altLang="fr-FR" b="1" dirty="0"/>
              <a:t>compensations </a:t>
            </a:r>
            <a:r>
              <a:rPr lang="fr-FR" altLang="fr-FR" dirty="0"/>
              <a:t>: aide humaine par exemple (AVS) ou dispositif ULIS, compensations matérielles...</a:t>
            </a:r>
          </a:p>
          <a:p>
            <a:pPr>
              <a:lnSpc>
                <a:spcPct val="150000"/>
              </a:lnSpc>
              <a:buFont typeface="Symbol" charset="2"/>
              <a:buChar char="Þ"/>
            </a:pPr>
            <a:r>
              <a:rPr lang="fr-FR" b="1" dirty="0"/>
              <a:t>Logique inclusive</a:t>
            </a:r>
          </a:p>
          <a:p>
            <a:pPr>
              <a:lnSpc>
                <a:spcPct val="150000"/>
              </a:lnSpc>
              <a:buFont typeface="Symbol" charset="2"/>
              <a:buChar char="Þ"/>
            </a:pPr>
            <a:r>
              <a:rPr lang="fr-FR" b="1" dirty="0"/>
              <a:t>Nécessité de repenser les pratiques pédagogiques et les postures professionnelles</a:t>
            </a:r>
          </a:p>
          <a:p>
            <a:pPr>
              <a:lnSpc>
                <a:spcPct val="150000"/>
              </a:lnSpc>
              <a:buFont typeface="Symbol" charset="2"/>
              <a:buChar char="Þ"/>
            </a:pPr>
            <a:r>
              <a:rPr lang="fr-FR" b="1" dirty="0"/>
              <a:t> Aller vers une société inclusive : </a:t>
            </a:r>
            <a:r>
              <a:rPr lang="fr-FR" dirty="0"/>
              <a:t>changer les fonctionnements sociaux et relationnels sur la base du principe de la non-discrimination et de l’acceptation de la différence (Ch. </a:t>
            </a:r>
            <a:r>
              <a:rPr lang="fr-FR" dirty="0" err="1"/>
              <a:t>Gardou</a:t>
            </a:r>
            <a:r>
              <a:rPr lang="fr-FR" dirty="0"/>
              <a:t>)</a:t>
            </a:r>
            <a:endParaRPr lang="fr-FR" b="1" dirty="0"/>
          </a:p>
          <a:p>
            <a:endParaRPr lang="fr-FR" dirty="0"/>
          </a:p>
        </p:txBody>
      </p:sp>
    </p:spTree>
    <p:extLst>
      <p:ext uri="{BB962C8B-B14F-4D97-AF65-F5344CB8AC3E}">
        <p14:creationId xmlns:p14="http://schemas.microsoft.com/office/powerpoint/2010/main" val="28048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L’ARED</a:t>
            </a:r>
            <a:br>
              <a:rPr lang="fr-FR" sz="4000" dirty="0"/>
            </a:br>
            <a:r>
              <a:rPr lang="fr-FR" sz="3200" dirty="0"/>
              <a:t>Atelier de Réflexion Et de Diffusion </a:t>
            </a:r>
          </a:p>
        </p:txBody>
      </p:sp>
      <p:sp>
        <p:nvSpPr>
          <p:cNvPr id="3" name="Espace réservé du contenu 2"/>
          <p:cNvSpPr>
            <a:spLocks noGrp="1"/>
          </p:cNvSpPr>
          <p:nvPr>
            <p:ph idx="1"/>
          </p:nvPr>
        </p:nvSpPr>
        <p:spPr/>
        <p:txBody>
          <a:bodyPr>
            <a:normAutofit/>
          </a:bodyPr>
          <a:lstStyle/>
          <a:p>
            <a:endParaRPr lang="fr-FR" b="1" dirty="0"/>
          </a:p>
          <a:p>
            <a:r>
              <a:rPr lang="fr-FR" dirty="0"/>
              <a:t>Le groupe de travail : IEN, CP, enseignants, formateurs, CPE, chef d’établissement, directeur d’unité d’enseignement (8 à 10 professionnels)</a:t>
            </a:r>
          </a:p>
          <a:p>
            <a:r>
              <a:rPr lang="fr-FR" dirty="0"/>
              <a:t>La démarche : une étude de terrain menée auprès d’enseignants et d’élèves en collège </a:t>
            </a:r>
          </a:p>
          <a:p>
            <a:r>
              <a:rPr lang="fr-FR" b="1" dirty="0"/>
              <a:t>La question de départ :  </a:t>
            </a:r>
            <a:r>
              <a:rPr lang="fr-FR" b="1" i="1" dirty="0"/>
              <a:t>Pourquoi des élèves,  reconnus  comme perturbateurs dans leur établissement, ne  le  sont-ils  pas  avec certains enseignants ?</a:t>
            </a:r>
            <a:r>
              <a:rPr lang="fr-FR" i="1" dirty="0"/>
              <a:t> </a:t>
            </a:r>
          </a:p>
        </p:txBody>
      </p:sp>
    </p:spTree>
    <p:extLst>
      <p:ext uri="{BB962C8B-B14F-4D97-AF65-F5344CB8AC3E}">
        <p14:creationId xmlns:p14="http://schemas.microsoft.com/office/powerpoint/2010/main" val="110674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recueil de données</a:t>
            </a:r>
          </a:p>
        </p:txBody>
      </p:sp>
      <p:sp>
        <p:nvSpPr>
          <p:cNvPr id="3" name="Espace réservé du contenu 2"/>
          <p:cNvSpPr>
            <a:spLocks noGrp="1"/>
          </p:cNvSpPr>
          <p:nvPr>
            <p:ph idx="1"/>
          </p:nvPr>
        </p:nvSpPr>
        <p:spPr/>
        <p:txBody>
          <a:bodyPr>
            <a:normAutofit/>
          </a:bodyPr>
          <a:lstStyle/>
          <a:p>
            <a:pPr lvl="0"/>
            <a:r>
              <a:rPr lang="fr-FR" sz="2900" b="1" dirty="0"/>
              <a:t>Les entretiens avec les enseignants</a:t>
            </a:r>
            <a:r>
              <a:rPr lang="fr-FR" dirty="0"/>
              <a:t>  </a:t>
            </a:r>
          </a:p>
          <a:p>
            <a:pPr lvl="1"/>
            <a:r>
              <a:rPr lang="fr-FR" dirty="0"/>
              <a:t>Les représentations sur les causes des perturbations de ces élèves ;</a:t>
            </a:r>
          </a:p>
          <a:p>
            <a:pPr lvl="1"/>
            <a:r>
              <a:rPr lang="fr-FR" dirty="0"/>
              <a:t>les pratiques pédagogiques et didactiques qu’ils disent mettre en œuvre dans leur classe ; </a:t>
            </a:r>
          </a:p>
          <a:p>
            <a:pPr lvl="1"/>
            <a:r>
              <a:rPr lang="fr-FR" dirty="0"/>
              <a:t>les postures professionnelles qui les caractérisent ;</a:t>
            </a:r>
          </a:p>
          <a:p>
            <a:pPr lvl="1"/>
            <a:r>
              <a:rPr lang="fr-FR" dirty="0"/>
              <a:t>leur implication dans l’établissement.</a:t>
            </a:r>
          </a:p>
          <a:p>
            <a:pPr lvl="0"/>
            <a:r>
              <a:rPr lang="fr-FR" sz="2900" b="1" dirty="0"/>
              <a:t>Les entretiens avec les élèves  </a:t>
            </a:r>
          </a:p>
          <a:p>
            <a:pPr lvl="1"/>
            <a:r>
              <a:rPr lang="fr-FR" dirty="0"/>
              <a:t>Les raisons pour lesquelles ils perturbent certains enseignements ;</a:t>
            </a:r>
          </a:p>
          <a:p>
            <a:pPr lvl="1"/>
            <a:r>
              <a:rPr lang="fr-FR" dirty="0"/>
              <a:t>les éléments qui expriment leurs attentes pédagogiques et didactiques vis à vis des enseignants ;</a:t>
            </a:r>
          </a:p>
          <a:p>
            <a:pPr lvl="1"/>
            <a:r>
              <a:rPr lang="fr-FR" dirty="0"/>
              <a:t>leurs attentes et les influences sur leur propre posture.</a:t>
            </a:r>
          </a:p>
          <a:p>
            <a:endParaRPr lang="fr-FR" dirty="0"/>
          </a:p>
        </p:txBody>
      </p:sp>
    </p:spTree>
    <p:extLst>
      <p:ext uri="{BB962C8B-B14F-4D97-AF65-F5344CB8AC3E}">
        <p14:creationId xmlns:p14="http://schemas.microsoft.com/office/powerpoint/2010/main" val="3926153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point de vue des élèves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760586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contenu 4"/>
          <p:cNvSpPr>
            <a:spLocks noGrp="1"/>
          </p:cNvSpPr>
          <p:nvPr>
            <p:ph idx="1"/>
          </p:nvPr>
        </p:nvSpPr>
        <p:spPr>
          <a:xfrm>
            <a:off x="3513707" y="797725"/>
            <a:ext cx="8223591" cy="5363231"/>
          </a:xfrm>
        </p:spPr>
        <p:txBody>
          <a:bodyPr>
            <a:normAutofit/>
          </a:bodyPr>
          <a:lstStyle/>
          <a:p>
            <a:r>
              <a:rPr lang="fr-FR" dirty="0"/>
              <a:t>Les élèves s’expriment peu quand on leur demande pourquoi ils adoptent des comportements perturbateurs en classe. </a:t>
            </a:r>
          </a:p>
          <a:p>
            <a:r>
              <a:rPr lang="fr-FR" dirty="0"/>
              <a:t>Quelques élèves se mettent en cause pour expliquer leur comportement : </a:t>
            </a:r>
            <a:r>
              <a:rPr lang="fr-FR" i="1" dirty="0"/>
              <a:t>« je fais des bêtises, ça m’excite », « je me laisse entraîner », « pour faire rire les copains »</a:t>
            </a:r>
            <a:r>
              <a:rPr lang="fr-FR" dirty="0"/>
              <a:t>.</a:t>
            </a:r>
          </a:p>
          <a:p>
            <a:r>
              <a:rPr lang="fr-FR" dirty="0"/>
              <a:t>La majorité des réponses présentent ces comportements comme des réactions à la relation vécue avec l’enseignant :  </a:t>
            </a:r>
            <a:r>
              <a:rPr lang="fr-FR" i="1" dirty="0"/>
              <a:t>« c’est lié au prof que j’ai en face », « je sais avant d’entrer que ça va être compliqué »</a:t>
            </a:r>
            <a:r>
              <a:rPr lang="fr-FR" dirty="0"/>
              <a:t>. </a:t>
            </a:r>
          </a:p>
          <a:p>
            <a:r>
              <a:rPr lang="fr-FR" dirty="0"/>
              <a:t>Des élèves évoquent leur sentiment d’être marginalisés : </a:t>
            </a:r>
            <a:r>
              <a:rPr lang="fr-FR" i="1" dirty="0"/>
              <a:t>« elle me laisse à l’écart », « je suis mis à part », « on ne s’occupe pas de moi »</a:t>
            </a:r>
            <a:r>
              <a:rPr lang="fr-FR" dirty="0"/>
              <a:t>. </a:t>
            </a:r>
          </a:p>
          <a:p>
            <a:endParaRPr lang="fr-FR" dirty="0"/>
          </a:p>
        </p:txBody>
      </p:sp>
    </p:spTree>
    <p:extLst>
      <p:ext uri="{BB962C8B-B14F-4D97-AF65-F5344CB8AC3E}">
        <p14:creationId xmlns:p14="http://schemas.microsoft.com/office/powerpoint/2010/main" val="28073189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630" y="749508"/>
            <a:ext cx="7944786" cy="5336499"/>
          </a:xfrm>
        </p:spPr>
        <p:txBody>
          <a:bodyPr>
            <a:normAutofit/>
          </a:bodyPr>
          <a:lstStyle/>
          <a:p>
            <a:pPr marL="0" indent="0">
              <a:buNone/>
            </a:pPr>
            <a:r>
              <a:rPr lang="fr-FR" dirty="0"/>
              <a:t>Le rapport des élèves aux enseignements est également évoqué pour expliquer leurs comportements perturbateurs, qu’il s’agisse du contenu des cours ou des modalités d’enseignement  : </a:t>
            </a:r>
          </a:p>
          <a:p>
            <a:r>
              <a:rPr lang="fr-FR" dirty="0"/>
              <a:t>« </a:t>
            </a:r>
            <a:r>
              <a:rPr lang="fr-FR" i="1" dirty="0"/>
              <a:t>C’est trop longs »</a:t>
            </a:r>
            <a:r>
              <a:rPr lang="fr-FR" dirty="0"/>
              <a:t>,</a:t>
            </a:r>
          </a:p>
          <a:p>
            <a:r>
              <a:rPr lang="fr-FR" dirty="0"/>
              <a:t> les cours </a:t>
            </a:r>
            <a:r>
              <a:rPr lang="fr-FR" i="1" dirty="0"/>
              <a:t>« ne m’intéressent pas »,</a:t>
            </a:r>
          </a:p>
          <a:p>
            <a:r>
              <a:rPr lang="fr-FR" i="1" dirty="0"/>
              <a:t> « je m’ennuie » ; </a:t>
            </a:r>
          </a:p>
          <a:p>
            <a:r>
              <a:rPr lang="fr-FR" i="1" dirty="0"/>
              <a:t>« y’a des profs, ils font du tableau, du tableau, du tableau… </a:t>
            </a:r>
            <a:r>
              <a:rPr lang="fr-FR" dirty="0"/>
              <a:t> </a:t>
            </a:r>
          </a:p>
        </p:txBody>
      </p:sp>
    </p:spTree>
    <p:extLst>
      <p:ext uri="{BB962C8B-B14F-4D97-AF65-F5344CB8AC3E}">
        <p14:creationId xmlns:p14="http://schemas.microsoft.com/office/powerpoint/2010/main" val="2232229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19" y="1123837"/>
            <a:ext cx="3119868" cy="4601183"/>
          </a:xfrm>
        </p:spPr>
        <p:txBody>
          <a:bodyPr>
            <a:normAutofit/>
          </a:bodyPr>
          <a:lstStyle/>
          <a:p>
            <a:r>
              <a:rPr lang="fr-FR" b="1" dirty="0"/>
              <a:t>Des attentes concernant </a:t>
            </a:r>
            <a:br>
              <a:rPr lang="fr-FR" b="1" dirty="0"/>
            </a:br>
            <a:r>
              <a:rPr lang="fr-FR" b="1" dirty="0"/>
              <a:t>les enseignements</a:t>
            </a: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a:p>
          <a:p>
            <a:r>
              <a:rPr lang="fr-FR" dirty="0"/>
              <a:t>les élèves disent apprécier les cours dans lesquels ils peuvent </a:t>
            </a:r>
            <a:r>
              <a:rPr lang="fr-FR" i="1" dirty="0"/>
              <a:t>« pratiquer »</a:t>
            </a:r>
            <a:r>
              <a:rPr lang="fr-FR" dirty="0"/>
              <a:t>, en technologie par exemple ; </a:t>
            </a:r>
          </a:p>
          <a:p>
            <a:r>
              <a:rPr lang="fr-FR" dirty="0"/>
              <a:t>ils parlent positivement du </a:t>
            </a:r>
            <a:r>
              <a:rPr lang="fr-FR" i="1" dirty="0"/>
              <a:t>« travail de groupe »</a:t>
            </a:r>
            <a:r>
              <a:rPr lang="fr-FR" dirty="0"/>
              <a:t>, qui </a:t>
            </a:r>
            <a:r>
              <a:rPr lang="fr-FR" i="1" dirty="0"/>
              <a:t>« est plus facile »</a:t>
            </a:r>
            <a:r>
              <a:rPr lang="fr-FR" dirty="0"/>
              <a:t> et qui </a:t>
            </a:r>
            <a:r>
              <a:rPr lang="fr-FR" i="1" dirty="0"/>
              <a:t>« permet la coopération »</a:t>
            </a:r>
            <a:endParaRPr lang="fr-FR" dirty="0"/>
          </a:p>
          <a:p>
            <a:r>
              <a:rPr lang="fr-FR" dirty="0"/>
              <a:t> A l’inverse, le sentiment d’être évalué en permanence suscite un sentiment négatif : </a:t>
            </a:r>
            <a:r>
              <a:rPr lang="fr-FR" i="1" dirty="0"/>
              <a:t>« en anglais, on a que des contrôles »</a:t>
            </a:r>
            <a:r>
              <a:rPr lang="fr-FR" dirty="0"/>
              <a:t>. </a:t>
            </a:r>
          </a:p>
          <a:p>
            <a:endParaRPr lang="fr-FR" dirty="0"/>
          </a:p>
        </p:txBody>
      </p:sp>
    </p:spTree>
    <p:extLst>
      <p:ext uri="{BB962C8B-B14F-4D97-AF65-F5344CB8AC3E}">
        <p14:creationId xmlns:p14="http://schemas.microsoft.com/office/powerpoint/2010/main" val="2133527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Des attentes concernant les enseignants</a:t>
            </a:r>
            <a:endParaRPr lang="fr-FR" dirty="0"/>
          </a:p>
        </p:txBody>
      </p:sp>
      <p:sp>
        <p:nvSpPr>
          <p:cNvPr id="3" name="Espace réservé du contenu 2"/>
          <p:cNvSpPr>
            <a:spLocks noGrp="1"/>
          </p:cNvSpPr>
          <p:nvPr>
            <p:ph idx="1"/>
          </p:nvPr>
        </p:nvSpPr>
        <p:spPr>
          <a:xfrm>
            <a:off x="3537679" y="689549"/>
            <a:ext cx="7839855" cy="5681272"/>
          </a:xfrm>
        </p:spPr>
        <p:txBody>
          <a:bodyPr>
            <a:normAutofit/>
          </a:bodyPr>
          <a:lstStyle/>
          <a:p>
            <a:pPr marL="0" indent="0">
              <a:buNone/>
            </a:pPr>
            <a:r>
              <a:rPr lang="fr-FR" dirty="0"/>
              <a:t> </a:t>
            </a:r>
          </a:p>
          <a:p>
            <a:r>
              <a:rPr lang="fr-FR" dirty="0"/>
              <a:t> les élèves expriment leur besoin d’être pris en compte en particulier,</a:t>
            </a:r>
          </a:p>
          <a:p>
            <a:r>
              <a:rPr lang="fr-FR" dirty="0"/>
              <a:t> qu’il s’agisse du rythme de travail : </a:t>
            </a:r>
            <a:r>
              <a:rPr lang="fr-FR" i="1" dirty="0"/>
              <a:t>« faire des pauses »</a:t>
            </a:r>
            <a:r>
              <a:rPr lang="fr-FR" dirty="0"/>
              <a:t>,</a:t>
            </a:r>
          </a:p>
          <a:p>
            <a:r>
              <a:rPr lang="fr-FR" dirty="0"/>
              <a:t> ou de la progression dans les apprentissages : </a:t>
            </a:r>
            <a:r>
              <a:rPr lang="fr-FR" i="1" dirty="0"/>
              <a:t>« qu’ils nous réexpliquent », « ils passent voir chaque élève », « ils passent, dès qu’on les appelle, ils viennent ».</a:t>
            </a:r>
          </a:p>
          <a:p>
            <a:r>
              <a:rPr lang="fr-FR" dirty="0"/>
              <a:t> Les élèves attendent également d’être mis en situation de réussite : si </a:t>
            </a:r>
            <a:r>
              <a:rPr lang="fr-FR" i="1" dirty="0"/>
              <a:t>« j’ai une mauvaise note, le prof me laisse rattraper »</a:t>
            </a:r>
            <a:r>
              <a:rPr lang="fr-FR" dirty="0"/>
              <a:t>.</a:t>
            </a:r>
          </a:p>
          <a:p>
            <a:endParaRPr lang="fr-FR" dirty="0"/>
          </a:p>
        </p:txBody>
      </p:sp>
    </p:spTree>
    <p:extLst>
      <p:ext uri="{BB962C8B-B14F-4D97-AF65-F5344CB8AC3E}">
        <p14:creationId xmlns:p14="http://schemas.microsoft.com/office/powerpoint/2010/main" val="4265907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Ces profs que l’on respecte  </a:t>
            </a:r>
          </a:p>
        </p:txBody>
      </p:sp>
      <p:sp>
        <p:nvSpPr>
          <p:cNvPr id="3" name="Espace réservé du contenu 2"/>
          <p:cNvSpPr>
            <a:spLocks noGrp="1"/>
          </p:cNvSpPr>
          <p:nvPr>
            <p:ph idx="1"/>
          </p:nvPr>
        </p:nvSpPr>
        <p:spPr>
          <a:xfrm>
            <a:off x="3582649" y="764498"/>
            <a:ext cx="7734925" cy="5306518"/>
          </a:xfrm>
        </p:spPr>
        <p:txBody>
          <a:bodyPr/>
          <a:lstStyle/>
          <a:p>
            <a:pPr marL="0" indent="0">
              <a:lnSpc>
                <a:spcPct val="150000"/>
              </a:lnSpc>
              <a:buNone/>
            </a:pPr>
            <a:r>
              <a:rPr lang="fr-FR" dirty="0"/>
              <a:t>Interrogés sur ce qui, chez les professeurs, provoque le respect des élèves, les jeunes invoquent en premier lieu le respect que le professeur lui-même témoigne à ses élèves :</a:t>
            </a:r>
          </a:p>
          <a:p>
            <a:pPr lvl="1">
              <a:lnSpc>
                <a:spcPct val="150000"/>
              </a:lnSpc>
            </a:pPr>
            <a:r>
              <a:rPr lang="fr-FR" dirty="0"/>
              <a:t> </a:t>
            </a:r>
            <a:r>
              <a:rPr lang="fr-FR" i="1" dirty="0"/>
              <a:t>« il faut que le prof nous respecte un petit peu »,</a:t>
            </a:r>
          </a:p>
          <a:p>
            <a:pPr lvl="1">
              <a:lnSpc>
                <a:spcPct val="150000"/>
              </a:lnSpc>
            </a:pPr>
            <a:r>
              <a:rPr lang="fr-FR" i="1" dirty="0"/>
              <a:t> « le prof doit avoir une attitude correcte »,</a:t>
            </a:r>
          </a:p>
          <a:p>
            <a:pPr lvl="1">
              <a:lnSpc>
                <a:spcPct val="150000"/>
              </a:lnSpc>
            </a:pPr>
            <a:r>
              <a:rPr lang="fr-FR" i="1" dirty="0"/>
              <a:t> « il nous respecte, on le respecte »</a:t>
            </a:r>
            <a:r>
              <a:rPr lang="fr-FR" dirty="0"/>
              <a:t>. </a:t>
            </a:r>
          </a:p>
          <a:p>
            <a:endParaRPr lang="fr-FR" dirty="0"/>
          </a:p>
        </p:txBody>
      </p:sp>
    </p:spTree>
    <p:extLst>
      <p:ext uri="{BB962C8B-B14F-4D97-AF65-F5344CB8AC3E}">
        <p14:creationId xmlns:p14="http://schemas.microsoft.com/office/powerpoint/2010/main" val="1723134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a:xfrm>
            <a:off x="3599417" y="761299"/>
            <a:ext cx="8107901" cy="5354688"/>
          </a:xfrm>
        </p:spPr>
        <p:txBody>
          <a:bodyPr>
            <a:normAutofit/>
          </a:bodyPr>
          <a:lstStyle/>
          <a:p>
            <a:r>
              <a:rPr lang="fr-FR" sz="2600" dirty="0"/>
              <a:t>Le respect, qu’est ce que c’est ? </a:t>
            </a:r>
          </a:p>
          <a:p>
            <a:r>
              <a:rPr lang="fr-FR" sz="2600" dirty="0"/>
              <a:t>Autorité, équité, fermeté et bienveillance :</a:t>
            </a:r>
            <a:endParaRPr lang="fr-FR" dirty="0"/>
          </a:p>
          <a:p>
            <a:pPr lvl="1"/>
            <a:r>
              <a:rPr lang="fr-FR" dirty="0"/>
              <a:t> </a:t>
            </a:r>
            <a:r>
              <a:rPr lang="fr-FR" i="1" dirty="0"/>
              <a:t>« il est sévère mais pas méchant », </a:t>
            </a:r>
          </a:p>
          <a:p>
            <a:pPr lvl="1"/>
            <a:r>
              <a:rPr lang="fr-FR" i="1" dirty="0"/>
              <a:t>« stricte, gentille et qui ne laisse pas faire les élèves », </a:t>
            </a:r>
          </a:p>
          <a:p>
            <a:pPr lvl="1"/>
            <a:r>
              <a:rPr lang="fr-FR" i="1" dirty="0"/>
              <a:t>« elle est juste, mais elle impose son autorité », </a:t>
            </a:r>
          </a:p>
          <a:p>
            <a:pPr lvl="1"/>
            <a:r>
              <a:rPr lang="fr-FR" i="1" dirty="0"/>
              <a:t>« il nous aide, qu’il soit strict à la fois, qu’il nous fasse comprendre qu’il ne faut pas rigoler »,</a:t>
            </a:r>
          </a:p>
          <a:p>
            <a:pPr lvl="1"/>
            <a:r>
              <a:rPr lang="fr-FR" i="1" dirty="0"/>
              <a:t> « il ne font pas de différence entre les élèves »,</a:t>
            </a:r>
          </a:p>
          <a:p>
            <a:pPr lvl="1"/>
            <a:r>
              <a:rPr lang="fr-FR" i="1" dirty="0"/>
              <a:t> « elle va plus vers les élèves qui ont eu zéro que vers ceux qui ont eu 20 </a:t>
            </a:r>
            <a:r>
              <a:rPr lang="fr-FR" dirty="0"/>
              <a:t> </a:t>
            </a:r>
          </a:p>
        </p:txBody>
      </p:sp>
    </p:spTree>
    <p:extLst>
      <p:ext uri="{BB962C8B-B14F-4D97-AF65-F5344CB8AC3E}">
        <p14:creationId xmlns:p14="http://schemas.microsoft.com/office/powerpoint/2010/main" val="10139578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p:txBody>
          <a:bodyPr>
            <a:normAutofit/>
          </a:bodyPr>
          <a:lstStyle/>
          <a:p>
            <a:pPr>
              <a:lnSpc>
                <a:spcPct val="150000"/>
              </a:lnSpc>
            </a:pPr>
            <a:r>
              <a:rPr lang="fr-FR" dirty="0"/>
              <a:t>Le respect, c‘est aussi une affaire pédagogique :  </a:t>
            </a:r>
          </a:p>
          <a:p>
            <a:pPr lvl="1">
              <a:lnSpc>
                <a:spcPct val="150000"/>
              </a:lnSpc>
            </a:pPr>
            <a:r>
              <a:rPr lang="fr-FR" i="1" dirty="0"/>
              <a:t>« celui qui n’explique pas pareil et qu’on arrive à suivre »</a:t>
            </a:r>
            <a:r>
              <a:rPr lang="fr-FR" dirty="0"/>
              <a:t>,</a:t>
            </a:r>
          </a:p>
          <a:p>
            <a:pPr lvl="1">
              <a:lnSpc>
                <a:spcPct val="150000"/>
              </a:lnSpc>
            </a:pPr>
            <a:r>
              <a:rPr lang="fr-FR" i="1" dirty="0"/>
              <a:t>« ils font attention au rythme auquel on progresse »,</a:t>
            </a:r>
          </a:p>
          <a:p>
            <a:pPr lvl="1">
              <a:lnSpc>
                <a:spcPct val="150000"/>
              </a:lnSpc>
            </a:pPr>
            <a:r>
              <a:rPr lang="fr-FR" i="1" dirty="0"/>
              <a:t> « ils expliquent d’une autre façon pour qu’on comprenne »</a:t>
            </a:r>
            <a:r>
              <a:rPr lang="fr-FR" dirty="0"/>
              <a:t>. </a:t>
            </a:r>
          </a:p>
          <a:p>
            <a:pPr>
              <a:lnSpc>
                <a:spcPct val="150000"/>
              </a:lnSpc>
            </a:pPr>
            <a:r>
              <a:rPr lang="fr-FR" dirty="0"/>
              <a:t>Enfin, la capacité de l’enseignant à se situer en position asymétrique vis à vis des élèves et à impulser une dynamique d’enrôlement est reconnue : </a:t>
            </a:r>
          </a:p>
          <a:p>
            <a:pPr lvl="1">
              <a:lnSpc>
                <a:spcPct val="150000"/>
              </a:lnSpc>
            </a:pPr>
            <a:r>
              <a:rPr lang="fr-FR" dirty="0"/>
              <a:t>un enseignant qui est respecté par ses élèves, </a:t>
            </a:r>
            <a:r>
              <a:rPr lang="fr-FR" i="1" dirty="0"/>
              <a:t>« c’est celui que les élèves suivent ».</a:t>
            </a:r>
            <a:endParaRPr lang="fr-FR" dirty="0"/>
          </a:p>
          <a:p>
            <a:endParaRPr lang="fr-FR" dirty="0"/>
          </a:p>
          <a:p>
            <a:endParaRPr lang="fr-FR" dirty="0"/>
          </a:p>
        </p:txBody>
      </p:sp>
    </p:spTree>
    <p:extLst>
      <p:ext uri="{BB962C8B-B14F-4D97-AF65-F5344CB8AC3E}">
        <p14:creationId xmlns:p14="http://schemas.microsoft.com/office/powerpoint/2010/main" val="3283773042"/>
      </p:ext>
    </p:extLst>
  </p:cSld>
  <p:clrMapOvr>
    <a:masterClrMapping/>
  </p:clrMapOvr>
</p:sld>
</file>

<file path=ppt/theme/theme1.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Cadre">
  <a:themeElements>
    <a:clrScheme name="Cadr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{92E053F1-9CF7-E34E-BE10-DA4E35B8973B}tf10001124</Template>
  <TotalTime>2679</TotalTime>
  <Words>4261</Words>
  <Application>Microsoft Macintosh PowerPoint</Application>
  <PresentationFormat>Grand écran</PresentationFormat>
  <Paragraphs>619</Paragraphs>
  <Slides>100</Slides>
  <Notes>30</Notes>
  <HiddenSlides>0</HiddenSlides>
  <MMClips>1</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100</vt:i4>
      </vt:variant>
    </vt:vector>
  </HeadingPairs>
  <TitlesOfParts>
    <vt:vector size="113" baseType="lpstr">
      <vt:lpstr>Microsoft YaHei</vt:lpstr>
      <vt:lpstr>Arial</vt:lpstr>
      <vt:lpstr>Calibri</vt:lpstr>
      <vt:lpstr>Comic Sans MS</vt:lpstr>
      <vt:lpstr>Corbel</vt:lpstr>
      <vt:lpstr>Franklin Gothic Book</vt:lpstr>
      <vt:lpstr>OpenDyslexicAlta</vt:lpstr>
      <vt:lpstr>Symbol</vt:lpstr>
      <vt:lpstr>Times New Roman</vt:lpstr>
      <vt:lpstr>Wingdings</vt:lpstr>
      <vt:lpstr>Wingdings 2</vt:lpstr>
      <vt:lpstr>Cadre</vt:lpstr>
      <vt:lpstr>1_Cadre</vt:lpstr>
      <vt:lpstr>        L’inclusion des élèves  à besoins éducatifs particuliers  </vt:lpstr>
      <vt:lpstr>Programme</vt:lpstr>
      <vt:lpstr>Plan de la formation :  </vt:lpstr>
      <vt:lpstr>I. Qu’est-ce que l’inclusion ? </vt:lpstr>
      <vt:lpstr>De l’exclusion à l’inclusion…</vt:lpstr>
      <vt:lpstr>Présentation PowerPoint</vt:lpstr>
      <vt:lpstr>2005 : année clé pour la logique inclusive</vt:lpstr>
      <vt:lpstr>Handicap ou situation de handicap ? </vt:lpstr>
      <vt:lpstr>Conséquences de la loi pour l’école et les enseignants : </vt:lpstr>
      <vt:lpstr> II. Handicap et troubles  : des obstacles aux apprentissages</vt:lpstr>
      <vt:lpstr>Différencier difficultés et troubles</vt:lpstr>
      <vt:lpstr>Mise en situation :  8 minutes pour faire cet exercice…</vt:lpstr>
      <vt:lpstr>Présentation PowerPoint</vt:lpstr>
      <vt:lpstr>Présentation PowerPoint</vt:lpstr>
      <vt:lpstr>Présentation PowerPoint</vt:lpstr>
      <vt:lpstr>Théorie de la charge cognitive  (A. Tricot)</vt:lpstr>
      <vt:lpstr>Réguler la charge cognitive c’est : </vt:lpstr>
      <vt:lpstr>Les différents troubles </vt:lpstr>
      <vt:lpstr>Des compléments…</vt:lpstr>
      <vt:lpstr>Les principales difficultés rencontrées chez les élèves à besoins particuliers </vt:lpstr>
      <vt:lpstr>    III. Adaptation, différenciation… complications ?! </vt:lpstr>
      <vt:lpstr>Les enjeux :</vt:lpstr>
      <vt:lpstr>Présentation PowerPoint</vt:lpstr>
      <vt:lpstr>Mise en situation :  adapter ? </vt:lpstr>
      <vt:lpstr>Adapter  : atteindre par des voies différentes un objectif pédagogique commun</vt:lpstr>
      <vt:lpstr>Adapter : </vt:lpstr>
      <vt:lpstr>Mise en situation :   Echange de pratique </vt:lpstr>
      <vt:lpstr>Adapter :  Quoi ? Comment ? Pourquoi ?</vt:lpstr>
      <vt:lpstr>Présentation PowerPoint</vt:lpstr>
      <vt:lpstr>1. Adapter le cadre de travail </vt:lpstr>
      <vt:lpstr>1.1. Adapter le temps</vt:lpstr>
      <vt:lpstr>1.2 : Adapter l’espace</vt:lpstr>
      <vt:lpstr>1.3 : Adapter les règles de la vie de classe</vt:lpstr>
      <vt:lpstr>2. Adapter les exigences </vt:lpstr>
      <vt:lpstr>2.1  Aspect institutionnel</vt:lpstr>
      <vt:lpstr>PAI PAP PPRE PPS</vt:lpstr>
      <vt:lpstr>Présentation PowerPoint</vt:lpstr>
      <vt:lpstr>Présentation PowerPoint</vt:lpstr>
      <vt:lpstr> 2.2 Adapter les examens</vt:lpstr>
      <vt:lpstr>3. Adapter les supports </vt:lpstr>
      <vt:lpstr>Mise en situation : quelles adaptations pour quels élèves ? </vt:lpstr>
      <vt:lpstr>3.1. Adapter les documents</vt:lpstr>
      <vt:lpstr>3.2. Adapter la trace écrite</vt:lpstr>
      <vt:lpstr>Présentation PowerPoint</vt:lpstr>
      <vt:lpstr>Présentation PowerPoint</vt:lpstr>
      <vt:lpstr>Présentation PowerPoint</vt:lpstr>
      <vt:lpstr>Présentation PowerPoint</vt:lpstr>
      <vt:lpstr>Proposer d’autres supports pour :</vt:lpstr>
      <vt:lpstr>3. 3   Adapter les consignes</vt:lpstr>
      <vt:lpstr>3.4. Adapter les évaluations</vt:lpstr>
      <vt:lpstr>Adopter une communication positive </vt:lpstr>
      <vt:lpstr>4. Adapter la pédagogie,  les pratiques de classe</vt:lpstr>
      <vt:lpstr>Mise en situation : se diviser en 25 …</vt:lpstr>
      <vt:lpstr>Présentation PowerPoint</vt:lpstr>
      <vt:lpstr>Présentation PowerPoint</vt:lpstr>
      <vt:lpstr>4.1. Différenciation </vt:lpstr>
      <vt:lpstr>Présentation PowerPoint</vt:lpstr>
      <vt:lpstr>Exemple de leviers de différenciation</vt:lpstr>
      <vt:lpstr>Comment enseigner au groupe, envisagé comme un tout, en même temps qu’à chaque individualité qui le compose ?  </vt:lpstr>
      <vt:lpstr>4.2. Collaboration/Coopération</vt:lpstr>
      <vt:lpstr>Coopération</vt:lpstr>
      <vt:lpstr>4.3. Pédagogie de projet </vt:lpstr>
      <vt:lpstr>Présentation PowerPoint</vt:lpstr>
      <vt:lpstr>Présentation PowerPoint</vt:lpstr>
      <vt:lpstr>Présentation PowerPoint</vt:lpstr>
      <vt:lpstr>Les différents niveaux d’engagement  </vt:lpstr>
      <vt:lpstr>Les différents niveaux d’engagement </vt:lpstr>
      <vt:lpstr>Bilan</vt:lpstr>
      <vt:lpstr>Bilan</vt:lpstr>
      <vt:lpstr>Bilan</vt:lpstr>
      <vt:lpstr>Travailler sur le relationnel </vt:lpstr>
      <vt:lpstr>Présentation PowerPoint</vt:lpstr>
      <vt:lpstr>Présentation PowerPoint</vt:lpstr>
      <vt:lpstr>Présentation PowerPoint</vt:lpstr>
      <vt:lpstr>Présentation PowerPoint</vt:lpstr>
      <vt:lpstr>COMPLEMENT  : ELEVES PERTURBATEURS</vt:lpstr>
      <vt:lpstr>Des élèves perturbateurs…</vt:lpstr>
      <vt:lpstr>Les troubles du comportement ou trouble des conduites et des comportements (TCC)</vt:lpstr>
      <vt:lpstr>Qu’est-ce qui caractérise un élève qui a des TCC ? </vt:lpstr>
      <vt:lpstr>Troubles du comportement et rapport au savoir et aux apprentissages</vt:lpstr>
      <vt:lpstr>Maîtriser son corps pour penser</vt:lpstr>
      <vt:lpstr>Adapter </vt:lpstr>
      <vt:lpstr>Accéder à la symbolisation cognitive</vt:lpstr>
      <vt:lpstr>Adapter </vt:lpstr>
      <vt:lpstr>La manque de stratégies cognitives </vt:lpstr>
      <vt:lpstr>Adapter </vt:lpstr>
      <vt:lpstr>Des relations conflictuelles </vt:lpstr>
      <vt:lpstr>Adapter </vt:lpstr>
      <vt:lpstr>Présentation PowerPoint</vt:lpstr>
      <vt:lpstr>L’ARED Atelier de Réflexion Et de Diffusion </vt:lpstr>
      <vt:lpstr>Le recueil de données</vt:lpstr>
      <vt:lpstr>Du point de vue des élèves</vt:lpstr>
      <vt:lpstr>Présentation PowerPoint</vt:lpstr>
      <vt:lpstr>Présentation PowerPoint</vt:lpstr>
      <vt:lpstr>Des attentes concernant  les enseignements</vt:lpstr>
      <vt:lpstr>Des attentes concernant les enseignants</vt:lpstr>
      <vt:lpstr>Ces profs que l’on respecte  </vt:lpstr>
      <vt:lpstr>Du côté des élèves…</vt:lpstr>
      <vt:lpstr>Du côté des élèves…</vt:lpstr>
      <vt:lpstr>Le contrat implicite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L’inclusion des élèves  à besoins éducatifs particuliers  </dc:title>
  <dc:creator>Séverine Curtaud</dc:creator>
  <cp:lastModifiedBy/>
  <cp:revision>344</cp:revision>
  <dcterms:created xsi:type="dcterms:W3CDTF">2018-04-18T09:43:44Z</dcterms:created>
  <dcterms:modified xsi:type="dcterms:W3CDTF">2018-05-06T14:42:21Z</dcterms:modified>
</cp:coreProperties>
</file>